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57" r:id="rId3"/>
    <p:sldId id="309" r:id="rId4"/>
    <p:sldId id="258" r:id="rId5"/>
    <p:sldId id="308" r:id="rId6"/>
    <p:sldId id="286" r:id="rId7"/>
    <p:sldId id="260" r:id="rId8"/>
    <p:sldId id="284" r:id="rId9"/>
    <p:sldId id="285" r:id="rId10"/>
    <p:sldId id="259" r:id="rId11"/>
    <p:sldId id="287" r:id="rId12"/>
    <p:sldId id="261" r:id="rId13"/>
    <p:sldId id="288" r:id="rId14"/>
    <p:sldId id="262" r:id="rId15"/>
    <p:sldId id="289" r:id="rId16"/>
    <p:sldId id="290" r:id="rId17"/>
    <p:sldId id="291" r:id="rId18"/>
    <p:sldId id="292" r:id="rId19"/>
    <p:sldId id="293" r:id="rId20"/>
    <p:sldId id="307" r:id="rId21"/>
    <p:sldId id="294" r:id="rId22"/>
    <p:sldId id="295" r:id="rId23"/>
    <p:sldId id="303" r:id="rId24"/>
    <p:sldId id="296" r:id="rId25"/>
    <p:sldId id="297" r:id="rId26"/>
    <p:sldId id="298" r:id="rId27"/>
    <p:sldId id="299" r:id="rId28"/>
    <p:sldId id="300" r:id="rId29"/>
    <p:sldId id="301" r:id="rId30"/>
    <p:sldId id="304" r:id="rId31"/>
    <p:sldId id="305" r:id="rId32"/>
    <p:sldId id="306"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23" autoAdjust="0"/>
    <p:restoredTop sz="94660"/>
  </p:normalViewPr>
  <p:slideViewPr>
    <p:cSldViewPr snapToGrid="0">
      <p:cViewPr varScale="1">
        <p:scale>
          <a:sx n="111" d="100"/>
          <a:sy n="111" d="100"/>
        </p:scale>
        <p:origin x="3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957B0A-93B6-4660-8D7F-12D6DD3D6405}" type="datetimeFigureOut">
              <a:rPr lang="en-US" smtClean="0"/>
              <a:t>11/19/2025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8B4BBC-ABC7-41EA-99BD-406A3F26362C}" type="slidenum">
              <a:rPr lang="en-US" smtClean="0"/>
              <a:t>‹#›</a:t>
            </a:fld>
            <a:endParaRPr lang="en-US"/>
          </a:p>
        </p:txBody>
      </p:sp>
    </p:spTree>
    <p:extLst>
      <p:ext uri="{BB962C8B-B14F-4D97-AF65-F5344CB8AC3E}">
        <p14:creationId xmlns:p14="http://schemas.microsoft.com/office/powerpoint/2010/main" val="1623133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2DA6A-E287-461E-9BA4-E41297505CD5}"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8E9E-6896-4092-A828-1CECCF63B41A}" type="slidenum">
              <a:rPr lang="en-US" smtClean="0"/>
              <a:t>‹#›</a:t>
            </a:fld>
            <a:endParaRPr lang="en-US"/>
          </a:p>
        </p:txBody>
      </p:sp>
    </p:spTree>
    <p:extLst>
      <p:ext uri="{BB962C8B-B14F-4D97-AF65-F5344CB8AC3E}">
        <p14:creationId xmlns:p14="http://schemas.microsoft.com/office/powerpoint/2010/main" val="2528490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8E9E-6896-4092-A828-1CECCF63B41A}" type="slidenum">
              <a:rPr lang="en-US" smtClean="0"/>
              <a:t>2</a:t>
            </a:fld>
            <a:endParaRPr lang="en-US"/>
          </a:p>
        </p:txBody>
      </p:sp>
    </p:spTree>
    <p:extLst>
      <p:ext uri="{BB962C8B-B14F-4D97-AF65-F5344CB8AC3E}">
        <p14:creationId xmlns:p14="http://schemas.microsoft.com/office/powerpoint/2010/main" val="1686248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0B253E-DB3A-415A-AD55-844FCAAF1B0D}"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292664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B253E-DB3A-415A-AD55-844FCAAF1B0D}"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99085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B253E-DB3A-415A-AD55-844FCAAF1B0D}"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88494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B253E-DB3A-415A-AD55-844FCAAF1B0D}"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408201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0B253E-DB3A-415A-AD55-844FCAAF1B0D}"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314477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0B253E-DB3A-415A-AD55-844FCAAF1B0D}"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2188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0B253E-DB3A-415A-AD55-844FCAAF1B0D}"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165996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0B253E-DB3A-415A-AD55-844FCAAF1B0D}"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406237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B253E-DB3A-415A-AD55-844FCAAF1B0D}"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375308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0B253E-DB3A-415A-AD55-844FCAAF1B0D}"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231763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0B253E-DB3A-415A-AD55-844FCAAF1B0D}"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9E84-3735-4C23-8278-E3A3264D5C2E}" type="slidenum">
              <a:rPr lang="en-US" smtClean="0"/>
              <a:t>‹#›</a:t>
            </a:fld>
            <a:endParaRPr lang="en-US"/>
          </a:p>
        </p:txBody>
      </p:sp>
    </p:spTree>
    <p:extLst>
      <p:ext uri="{BB962C8B-B14F-4D97-AF65-F5344CB8AC3E}">
        <p14:creationId xmlns:p14="http://schemas.microsoft.com/office/powerpoint/2010/main" val="189042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B253E-DB3A-415A-AD55-844FCAAF1B0D}"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D9E84-3735-4C23-8278-E3A3264D5C2E}" type="slidenum">
              <a:rPr lang="en-US" smtClean="0"/>
              <a:t>‹#›</a:t>
            </a:fld>
            <a:endParaRPr lang="en-US"/>
          </a:p>
        </p:txBody>
      </p:sp>
    </p:spTree>
    <p:extLst>
      <p:ext uri="{BB962C8B-B14F-4D97-AF65-F5344CB8AC3E}">
        <p14:creationId xmlns:p14="http://schemas.microsoft.com/office/powerpoint/2010/main" val="309040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Admin@GW-company.com" TargetMode="External"/><Relationship Id="rId5" Type="http://schemas.openxmlformats.org/officeDocument/2006/relationships/hyperlink" Target="http://www.gw-company.ir/"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6.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Admin@GW-company.com" TargetMode="External"/><Relationship Id="rId5" Type="http://schemas.openxmlformats.org/officeDocument/2006/relationships/hyperlink" Target="http://www.gw-company.ir/" TargetMode="Externa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6526213" y="14400213"/>
            <a:ext cx="3600450" cy="215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2586038" y="14400213"/>
            <a:ext cx="3600450" cy="2159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3"/>
          <p:cNvSpPr>
            <a:spLocks noChangeArrowheads="1"/>
          </p:cNvSpPr>
          <p:nvPr/>
        </p:nvSpPr>
        <p:spPr bwMode="auto">
          <a:xfrm>
            <a:off x="2586038" y="3917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2586038" y="4375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6111" y="1250572"/>
            <a:ext cx="7010982" cy="400036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8958304" y="2601733"/>
            <a:ext cx="2135325" cy="1985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349259" y="5496175"/>
            <a:ext cx="3322971"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Web: WWW.GW-company.com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hlinkClick r:id="rId5"/>
              </a:rPr>
              <a:t>WWW.GW-company.ir</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Email</a:t>
            </a:r>
            <a:r>
              <a:rPr lang="en-US" dirty="0">
                <a:latin typeface="Times New Roman" panose="02020603050405020304" pitchFamily="18" charset="0"/>
                <a:cs typeface="Times New Roman" panose="02020603050405020304" pitchFamily="18" charset="0"/>
              </a:rPr>
              <a:t>: info@GW-company.com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hlinkClick r:id="rId6"/>
              </a:rPr>
              <a:t>Admin@GW-company.com</a:t>
            </a:r>
            <a:endParaRPr lang="en-US" dirty="0" smtClean="0">
              <a:latin typeface="Times New Roman" panose="02020603050405020304" pitchFamily="18" charset="0"/>
              <a:cs typeface="Times New Roman" panose="02020603050405020304" pitchFamily="18" charset="0"/>
            </a:endParaRPr>
          </a:p>
        </p:txBody>
      </p:sp>
      <p:sp>
        <p:nvSpPr>
          <p:cNvPr id="17" name="Rectangle 16"/>
          <p:cNvSpPr/>
          <p:nvPr/>
        </p:nvSpPr>
        <p:spPr>
          <a:xfrm>
            <a:off x="5071320" y="5565969"/>
            <a:ext cx="3011973"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Contact us: +982144455965</a:t>
            </a:r>
          </a:p>
          <a:p>
            <a:r>
              <a:rPr lang="en-US" dirty="0">
                <a:latin typeface="Times New Roman" panose="02020603050405020304" pitchFamily="18" charset="0"/>
                <a:cs typeface="Times New Roman" panose="02020603050405020304" pitchFamily="18" charset="0"/>
              </a:rPr>
              <a:t>                     +989124173691</a:t>
            </a:r>
          </a:p>
          <a:p>
            <a:r>
              <a:rPr lang="en-US" dirty="0">
                <a:latin typeface="Times New Roman" panose="02020603050405020304" pitchFamily="18" charset="0"/>
                <a:cs typeface="Times New Roman" panose="02020603050405020304" pitchFamily="18" charset="0"/>
              </a:rPr>
              <a:t>                     +989122148067</a:t>
            </a:r>
          </a:p>
        </p:txBody>
      </p:sp>
      <p:pic>
        <p:nvPicPr>
          <p:cNvPr id="18" name="Picture 17"/>
          <p:cNvPicPr>
            <a:picLocks noChangeAspect="1"/>
          </p:cNvPicPr>
          <p:nvPr/>
        </p:nvPicPr>
        <p:blipFill rotWithShape="1">
          <a:blip r:embed="rId7"/>
          <a:srcRect l="51383" t="3206" r="26276" b="69451"/>
          <a:stretch/>
        </p:blipFill>
        <p:spPr>
          <a:xfrm>
            <a:off x="4591461" y="5582411"/>
            <a:ext cx="479859" cy="463971"/>
          </a:xfrm>
          <a:prstGeom prst="rect">
            <a:avLst/>
          </a:prstGeom>
        </p:spPr>
      </p:pic>
      <p:pic>
        <p:nvPicPr>
          <p:cNvPr id="19" name="Picture 18"/>
          <p:cNvPicPr>
            <a:picLocks noChangeAspect="1"/>
          </p:cNvPicPr>
          <p:nvPr/>
        </p:nvPicPr>
        <p:blipFill rotWithShape="1">
          <a:blip r:embed="rId7"/>
          <a:srcRect l="51042" t="70027" r="26617" b="2630"/>
          <a:stretch/>
        </p:blipFill>
        <p:spPr>
          <a:xfrm>
            <a:off x="4111602" y="5595679"/>
            <a:ext cx="479859" cy="463971"/>
          </a:xfrm>
          <a:prstGeom prst="rect">
            <a:avLst/>
          </a:prstGeom>
        </p:spPr>
      </p:pic>
      <p:pic>
        <p:nvPicPr>
          <p:cNvPr id="20" name="Picture 19"/>
          <p:cNvPicPr>
            <a:picLocks noChangeAspect="1"/>
          </p:cNvPicPr>
          <p:nvPr/>
        </p:nvPicPr>
        <p:blipFill rotWithShape="1">
          <a:blip r:embed="rId7"/>
          <a:srcRect l="1659" t="2775" r="76000" b="69882"/>
          <a:stretch/>
        </p:blipFill>
        <p:spPr>
          <a:xfrm>
            <a:off x="8763235" y="5595679"/>
            <a:ext cx="479859" cy="463971"/>
          </a:xfrm>
          <a:prstGeom prst="rect">
            <a:avLst/>
          </a:prstGeom>
        </p:spPr>
      </p:pic>
      <p:sp>
        <p:nvSpPr>
          <p:cNvPr id="21" name="Rectangle 20"/>
          <p:cNvSpPr/>
          <p:nvPr/>
        </p:nvSpPr>
        <p:spPr>
          <a:xfrm>
            <a:off x="9262933" y="5629730"/>
            <a:ext cx="3011973" cy="369332"/>
          </a:xfrm>
          <a:prstGeom prst="rect">
            <a:avLst/>
          </a:prstGeom>
        </p:spPr>
        <p:txBody>
          <a:bodyPr wrap="square">
            <a:spAutoFit/>
          </a:bodyPr>
          <a:lstStyle/>
          <a:p>
            <a:r>
              <a:rPr lang="en-US" dirty="0" err="1" smtClean="0">
                <a:latin typeface="Times New Roman" panose="02020603050405020304" pitchFamily="18" charset="0"/>
                <a:cs typeface="Times New Roman" panose="02020603050405020304" pitchFamily="18" charset="0"/>
              </a:rPr>
              <a:t>gw.industry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399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4" name="Rectangle 13"/>
          <p:cNvSpPr/>
          <p:nvPr/>
        </p:nvSpPr>
        <p:spPr>
          <a:xfrm>
            <a:off x="5458528" y="990024"/>
            <a:ext cx="1816203" cy="579967"/>
          </a:xfrm>
          <a:prstGeom prst="rect">
            <a:avLst/>
          </a:prstGeom>
        </p:spPr>
        <p:txBody>
          <a:bodyPr wrap="none">
            <a:spAutoFit/>
          </a:bodyPr>
          <a:lstStyle/>
          <a:p>
            <a:pPr lvl="0">
              <a:lnSpc>
                <a:spcPct val="150000"/>
              </a:lnSpc>
            </a:pPr>
            <a:r>
              <a:rPr lang="en-US" sz="2400" b="1" u="sng" dirty="0">
                <a:latin typeface="Times New Roman" panose="02020603050405020304" pitchFamily="18" charset="0"/>
                <a:cs typeface="Times New Roman" panose="02020603050405020304" pitchFamily="18" charset="0"/>
              </a:rPr>
              <a:t>Grease Trap</a:t>
            </a:r>
          </a:p>
        </p:txBody>
      </p:sp>
      <p:sp>
        <p:nvSpPr>
          <p:cNvPr id="15" name="Rectangle 14"/>
          <p:cNvSpPr/>
          <p:nvPr/>
        </p:nvSpPr>
        <p:spPr>
          <a:xfrm>
            <a:off x="168804" y="1659265"/>
            <a:ext cx="11854392" cy="923330"/>
          </a:xfrm>
          <a:prstGeom prst="rect">
            <a:avLst/>
          </a:prstGeom>
        </p:spPr>
        <p:txBody>
          <a:bodyPr wrap="square">
            <a:spAutoFit/>
          </a:bodyPr>
          <a:lstStyle/>
          <a:p>
            <a:pPr algn="l"/>
            <a:r>
              <a:rPr lang="en-US" dirty="0">
                <a:latin typeface="Times New Roman" panose="02020603050405020304" pitchFamily="18" charset="0"/>
                <a:cs typeface="Times New Roman" panose="02020603050405020304" pitchFamily="18" charset="0"/>
              </a:rPr>
              <a:t>A grease trap is a device used to separate and remove fats and oils from industrial and domestic wastewater. This device works by utilizing the density difference between fats and water to separate them from the wastewater, preventing their entry into the treatment system or the environment.</a:t>
            </a:r>
          </a:p>
        </p:txBody>
      </p:sp>
      <p:pic>
        <p:nvPicPr>
          <p:cNvPr id="3083" name="Picture 11" descr="What is a Grease Trap or Interceptor?"/>
          <p:cNvPicPr>
            <a:picLocks noChangeAspect="1" noChangeArrowheads="1"/>
          </p:cNvPicPr>
          <p:nvPr/>
        </p:nvPicPr>
        <p:blipFill rotWithShape="1">
          <a:blip r:embed="rId3">
            <a:extLst>
              <a:ext uri="{28A0092B-C50C-407E-A947-70E740481C1C}">
                <a14:useLocalDpi xmlns:a14="http://schemas.microsoft.com/office/drawing/2010/main" val="0"/>
              </a:ext>
            </a:extLst>
          </a:blip>
          <a:srcRect l="3883" t="4031" r="3668"/>
          <a:stretch/>
        </p:blipFill>
        <p:spPr bwMode="auto">
          <a:xfrm>
            <a:off x="3101644" y="2589275"/>
            <a:ext cx="6269127" cy="37044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797403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94524" y="2036283"/>
            <a:ext cx="4952964" cy="3785652"/>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Ease of Installation and Setup</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Collection and Discharge of Settling Solid Particles from the Bottom of the Tank</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Ability to Remove Free Oil Particles</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Low Energy Consumption</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Low Maintenance and Repair Costs</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High Shock Resistance to Accept Wastewater with Varying Flows</a:t>
            </a:r>
          </a:p>
          <a:p>
            <a:pPr marL="285750" lvl="0" indent="-285750" fontAlgn="base">
              <a:lnSpc>
                <a:spcPct val="150000"/>
              </a:lnSpc>
              <a:spcBef>
                <a:spcPct val="0"/>
              </a:spcBef>
              <a:spcAft>
                <a:spcPct val="0"/>
              </a:spcAft>
              <a:buFont typeface="Arial" panose="020B0604020202020204" pitchFamily="34" charset="0"/>
              <a:buChar char="•"/>
            </a:pPr>
            <a:r>
              <a:rPr lang="en-US" altLang="en-US" sz="1600" dirty="0">
                <a:latin typeface="Times New Roman" panose="02020603050405020304" pitchFamily="18" charset="0"/>
                <a:cs typeface="Times New Roman" panose="02020603050405020304" pitchFamily="18" charset="0"/>
              </a:rPr>
              <a:t>Automatic Collection of Fats and Oils from the Surface and Settled Materials from the Bottom</a:t>
            </a:r>
          </a:p>
        </p:txBody>
      </p:sp>
      <p:sp>
        <p:nvSpPr>
          <p:cNvPr id="10" name="Rectangle 9"/>
          <p:cNvSpPr/>
          <p:nvPr/>
        </p:nvSpPr>
        <p:spPr>
          <a:xfrm>
            <a:off x="108583" y="1607310"/>
            <a:ext cx="4424801" cy="369332"/>
          </a:xfrm>
          <a:prstGeom prst="rect">
            <a:avLst/>
          </a:prstGeom>
        </p:spPr>
        <p:txBody>
          <a:bodyPr wrap="none">
            <a:spAutoFit/>
          </a:bodyPr>
          <a:lstStyle/>
          <a:p>
            <a:r>
              <a:rPr lang="en-US" b="1" u="sng" dirty="0">
                <a:latin typeface="Times New Roman" panose="02020603050405020304" pitchFamily="18" charset="0"/>
                <a:cs typeface="Times New Roman" panose="02020603050405020304" pitchFamily="18" charset="0"/>
              </a:rPr>
              <a:t>Advantages of Using a Grease Trap Device</a:t>
            </a:r>
            <a:r>
              <a:rPr lang="fa-IR" b="1" u="sng" dirty="0" smtClean="0">
                <a:cs typeface="B Nazanin" panose="00000400000000000000" pitchFamily="2" charset="-78"/>
              </a:rPr>
              <a:t>:</a:t>
            </a:r>
            <a:endParaRPr lang="en-US" b="1" u="sng" dirty="0">
              <a:cs typeface="B Nazanin" panose="00000400000000000000" pitchFamily="2" charset="-78"/>
            </a:endParaRPr>
          </a:p>
        </p:txBody>
      </p:sp>
      <p:sp>
        <p:nvSpPr>
          <p:cNvPr id="11" name="Rectangle 10"/>
          <p:cNvSpPr/>
          <p:nvPr/>
        </p:nvSpPr>
        <p:spPr>
          <a:xfrm>
            <a:off x="5651341" y="5775597"/>
            <a:ext cx="219649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Concrete Grease Trap</a:t>
            </a:r>
          </a:p>
        </p:txBody>
      </p:sp>
      <p:sp>
        <p:nvSpPr>
          <p:cNvPr id="15" name="Rectangle 14"/>
          <p:cNvSpPr/>
          <p:nvPr/>
        </p:nvSpPr>
        <p:spPr>
          <a:xfrm>
            <a:off x="5525732" y="3190699"/>
            <a:ext cx="243759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Under-Sink Grease Trap</a:t>
            </a:r>
          </a:p>
        </p:txBody>
      </p:sp>
      <p:pic>
        <p:nvPicPr>
          <p:cNvPr id="3" name="Picture 2"/>
          <p:cNvPicPr>
            <a:picLocks noChangeAspect="1"/>
          </p:cNvPicPr>
          <p:nvPr/>
        </p:nvPicPr>
        <p:blipFill rotWithShape="1">
          <a:blip r:embed="rId3"/>
          <a:srcRect l="23779" t="38792" r="26942" b="21164"/>
          <a:stretch/>
        </p:blipFill>
        <p:spPr>
          <a:xfrm>
            <a:off x="5418527" y="1046061"/>
            <a:ext cx="2606797" cy="2133777"/>
          </a:xfrm>
          <a:prstGeom prst="rect">
            <a:avLst/>
          </a:prstGeom>
        </p:spPr>
      </p:pic>
      <p:sp>
        <p:nvSpPr>
          <p:cNvPr id="14" name="Rectangle 13"/>
          <p:cNvSpPr/>
          <p:nvPr/>
        </p:nvSpPr>
        <p:spPr>
          <a:xfrm>
            <a:off x="9120531" y="4961693"/>
            <a:ext cx="255897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Polyethylene Grease Trap</a:t>
            </a:r>
          </a:p>
        </p:txBody>
      </p:sp>
      <p:pic>
        <p:nvPicPr>
          <p:cNvPr id="12" name="Picture 11"/>
          <p:cNvPicPr>
            <a:picLocks noChangeAspect="1"/>
          </p:cNvPicPr>
          <p:nvPr/>
        </p:nvPicPr>
        <p:blipFill rotWithShape="1">
          <a:blip r:embed="rId4"/>
          <a:srcRect t="2967"/>
          <a:stretch/>
        </p:blipFill>
        <p:spPr>
          <a:xfrm>
            <a:off x="8519873" y="2360774"/>
            <a:ext cx="3346961" cy="2643807"/>
          </a:xfrm>
          <a:prstGeom prst="rect">
            <a:avLst/>
          </a:prstGeom>
        </p:spPr>
      </p:pic>
      <p:pic>
        <p:nvPicPr>
          <p:cNvPr id="13" name="Picture 12"/>
          <p:cNvPicPr>
            <a:picLocks noChangeAspect="1"/>
          </p:cNvPicPr>
          <p:nvPr/>
        </p:nvPicPr>
        <p:blipFill>
          <a:blip r:embed="rId5"/>
          <a:stretch>
            <a:fillRect/>
          </a:stretch>
        </p:blipFill>
        <p:spPr>
          <a:xfrm>
            <a:off x="5425117" y="3683904"/>
            <a:ext cx="2600207" cy="2070712"/>
          </a:xfrm>
          <a:prstGeom prst="rect">
            <a:avLst/>
          </a:prstGeom>
        </p:spPr>
      </p:pic>
      <p:sp>
        <p:nvSpPr>
          <p:cNvPr id="17" name="Rectangle 16"/>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6"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9"/>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4197534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2709000" y="1228107"/>
            <a:ext cx="5955605"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Aerobic Treatment by (ASBR Technology, Germany</a:t>
            </a:r>
            <a:r>
              <a:rPr lang="en-US" sz="1600" b="1" u="sng" dirty="0">
                <a:latin typeface="Times New Roman" panose="02020603050405020304" pitchFamily="18" charset="0"/>
                <a:cs typeface="Times New Roman" panose="02020603050405020304" pitchFamily="18" charset="0"/>
              </a:rPr>
              <a:t>)</a:t>
            </a:r>
          </a:p>
        </p:txBody>
      </p:sp>
      <p:sp>
        <p:nvSpPr>
          <p:cNvPr id="11" name="Rectangle 10"/>
          <p:cNvSpPr/>
          <p:nvPr/>
        </p:nvSpPr>
        <p:spPr>
          <a:xfrm>
            <a:off x="216253" y="2269064"/>
            <a:ext cx="5158399" cy="3416320"/>
          </a:xfrm>
          <a:prstGeom prst="rect">
            <a:avLst/>
          </a:prstGeom>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This system is offered with minimal ancillary costs and operational requirements, without any volume limitations. These packages, available in two models—one with polyethylene underground tanks for small volumes and the other with precast concrete tanks for large volumes—treat domestic wastewater and are capable of meeting all environmental standards for the reuse of treated water.</a:t>
            </a:r>
          </a:p>
        </p:txBody>
      </p:sp>
      <p:pic>
        <p:nvPicPr>
          <p:cNvPr id="15" name="Picture 14"/>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349" t="18402" r="5937" b="30044"/>
          <a:stretch/>
        </p:blipFill>
        <p:spPr bwMode="auto">
          <a:xfrm>
            <a:off x="5649792" y="2004163"/>
            <a:ext cx="6337162" cy="3688516"/>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2"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678494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92364" y="1916469"/>
            <a:ext cx="7749529" cy="4185761"/>
          </a:xfrm>
          <a:prstGeom prst="rect">
            <a:avLst/>
          </a:prstGeom>
        </p:spPr>
        <p:txBody>
          <a:bodyPr wrap="square">
            <a:spAutoFit/>
          </a:bodyPr>
          <a:lstStyle/>
          <a:p>
            <a:pPr lvl="0" eaLnBrk="0" fontAlgn="base" hangingPunct="0">
              <a:spcBef>
                <a:spcPct val="0"/>
              </a:spcBef>
              <a:spcAft>
                <a:spcPct val="0"/>
              </a:spcAft>
            </a:pPr>
            <a:endParaRPr lang="en-US" altLang="en-US" sz="1400" dirty="0">
              <a:latin typeface="Arial" panose="020B0604020202020204" pitchFamily="34" charset="0"/>
            </a:endParaRP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Space-Efficiency and Aesthetic</a:t>
            </a:r>
            <a:r>
              <a:rPr lang="en-US" altLang="en-US" sz="1400" dirty="0">
                <a:latin typeface="Times New Roman" panose="02020603050405020304" pitchFamily="18" charset="0"/>
                <a:cs typeface="Times New Roman" panose="02020603050405020304" pitchFamily="18" charset="0"/>
              </a:rPr>
              <a:t>: Due to the buried nature of the tanks, there is no space occupation or unsightly view, and the system can withstand traffic loads.</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Elimination of Sewage Pump</a:t>
            </a:r>
            <a:r>
              <a:rPr lang="en-US" altLang="en-US" sz="1400" dirty="0">
                <a:latin typeface="Times New Roman" panose="02020603050405020304" pitchFamily="18" charset="0"/>
                <a:cs typeface="Times New Roman" panose="02020603050405020304" pitchFamily="18" charset="0"/>
              </a:rPr>
              <a:t>: By utilizing Airlift technology for wastewater transfer, the system significantly reduces electricity consumption, noise, and maintenance costs.</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Odor Control</a:t>
            </a:r>
            <a:r>
              <a:rPr lang="en-US" altLang="en-US" sz="1400" dirty="0">
                <a:latin typeface="Times New Roman" panose="02020603050405020304" pitchFamily="18" charset="0"/>
                <a:cs typeface="Times New Roman" panose="02020603050405020304" pitchFamily="18" charset="0"/>
              </a:rPr>
              <a:t>: No unpleasant odors are emitted in the area due to the high efficiency of the package and the airtight design of the tanks.</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Suitable for All Climates</a:t>
            </a:r>
            <a:r>
              <a:rPr lang="en-US" altLang="en-US" sz="1400" dirty="0">
                <a:latin typeface="Times New Roman" panose="02020603050405020304" pitchFamily="18" charset="0"/>
                <a:cs typeface="Times New Roman" panose="02020603050405020304" pitchFamily="18" charset="0"/>
              </a:rPr>
              <a:t>: The tanks are watertight, making the system suitable for any climate.</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No Operator Needed</a:t>
            </a:r>
            <a:r>
              <a:rPr lang="en-US" altLang="en-US" sz="1400" dirty="0">
                <a:latin typeface="Times New Roman" panose="02020603050405020304" pitchFamily="18" charset="0"/>
                <a:cs typeface="Times New Roman" panose="02020603050405020304" pitchFamily="18" charset="0"/>
              </a:rPr>
              <a:t>: The system operates without the need for an operator, thanks to the intelligent board with monitoring capabilities.</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High-Quality Effluent</a:t>
            </a:r>
            <a:r>
              <a:rPr lang="en-US" altLang="en-US" sz="1400" dirty="0">
                <a:latin typeface="Times New Roman" panose="02020603050405020304" pitchFamily="18" charset="0"/>
                <a:cs typeface="Times New Roman" panose="02020603050405020304" pitchFamily="18" charset="0"/>
              </a:rPr>
              <a:t>: The system produces effluent that meets all environmental standards.</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Direct Use for Irrigation</a:t>
            </a:r>
            <a:r>
              <a:rPr lang="en-US" altLang="en-US" sz="1400" dirty="0">
                <a:latin typeface="Times New Roman" panose="02020603050405020304" pitchFamily="18" charset="0"/>
                <a:cs typeface="Times New Roman" panose="02020603050405020304" pitchFamily="18" charset="0"/>
              </a:rPr>
              <a:t>: The treated water can be used directly for irrigation of green spaces, etc.</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Smart Detection</a:t>
            </a:r>
            <a:r>
              <a:rPr lang="en-US" altLang="en-US" sz="1400" dirty="0">
                <a:latin typeface="Times New Roman" panose="02020603050405020304" pitchFamily="18" charset="0"/>
                <a:cs typeface="Times New Roman" panose="02020603050405020304" pitchFamily="18" charset="0"/>
              </a:rPr>
              <a:t>: The system can intelligently detect low load and input shock, managing them effectively.</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Modular Design</a:t>
            </a:r>
            <a:r>
              <a:rPr lang="en-US" altLang="en-US" sz="1400" dirty="0">
                <a:latin typeface="Times New Roman" panose="02020603050405020304" pitchFamily="18" charset="0"/>
                <a:cs typeface="Times New Roman" panose="02020603050405020304" pitchFamily="18" charset="0"/>
              </a:rPr>
              <a:t>: It is modular, allowing for the removal of one or more packages from the system if necessary.</a:t>
            </a:r>
          </a:p>
          <a:p>
            <a:pPr lvl="0" algn="just" eaLnBrk="0" fontAlgn="base" hangingPunct="0">
              <a:spcBef>
                <a:spcPct val="0"/>
              </a:spcBef>
              <a:spcAft>
                <a:spcPct val="0"/>
              </a:spcAft>
              <a:buFontTx/>
              <a:buChar char="•"/>
            </a:pPr>
            <a:r>
              <a:rPr lang="en-US" altLang="en-US" sz="1400" b="1" dirty="0">
                <a:latin typeface="Times New Roman" panose="02020603050405020304" pitchFamily="18" charset="0"/>
                <a:cs typeface="Times New Roman" panose="02020603050405020304" pitchFamily="18" charset="0"/>
              </a:rPr>
              <a:t>Compliance with Standards</a:t>
            </a:r>
            <a:r>
              <a:rPr lang="en-US" altLang="en-US" sz="1400" dirty="0">
                <a:latin typeface="Times New Roman" panose="02020603050405020304" pitchFamily="18" charset="0"/>
                <a:cs typeface="Times New Roman" panose="02020603050405020304" pitchFamily="18" charset="0"/>
              </a:rPr>
              <a:t>: The package construction complies with the EN 1256 manufacturing standard</a:t>
            </a:r>
            <a:r>
              <a:rPr lang="en-US" altLang="en-US" sz="1400" dirty="0">
                <a:latin typeface="Arial" panose="020B0604020202020204" pitchFamily="34" charset="0"/>
              </a:rPr>
              <a:t>.</a:t>
            </a:r>
          </a:p>
          <a:p>
            <a:pPr lvl="0" eaLnBrk="0" fontAlgn="base" hangingPunct="0">
              <a:spcBef>
                <a:spcPct val="0"/>
              </a:spcBef>
              <a:spcAft>
                <a:spcPct val="0"/>
              </a:spcAft>
            </a:pPr>
            <a:endParaRPr lang="en-US" altLang="en-US" sz="1400" dirty="0">
              <a:latin typeface="Arial" panose="020B0604020202020204" pitchFamily="34" charset="0"/>
            </a:endParaRPr>
          </a:p>
        </p:txBody>
      </p:sp>
      <p:sp>
        <p:nvSpPr>
          <p:cNvPr id="10" name="Rectangle 9"/>
          <p:cNvSpPr/>
          <p:nvPr/>
        </p:nvSpPr>
        <p:spPr>
          <a:xfrm>
            <a:off x="92364" y="1394802"/>
            <a:ext cx="6377067"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the ASBR Wastewater Treatment System:</a:t>
            </a:r>
          </a:p>
        </p:txBody>
      </p:sp>
      <p:pic>
        <p:nvPicPr>
          <p:cNvPr id="16" name="Picture 15"/>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7108" t="14517" r="27152" b="49803"/>
          <a:stretch/>
        </p:blipFill>
        <p:spPr bwMode="auto">
          <a:xfrm rot="5400000">
            <a:off x="8198742" y="1652328"/>
            <a:ext cx="3528237" cy="4458279"/>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392345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51157" y="1517551"/>
            <a:ext cx="8540544"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Wastewater Treatment by the MBBR Method (Moving Bed Biofilm Reactor)</a:t>
            </a:r>
          </a:p>
        </p:txBody>
      </p:sp>
      <p:sp>
        <p:nvSpPr>
          <p:cNvPr id="3" name="Rectangle 2"/>
          <p:cNvSpPr/>
          <p:nvPr/>
        </p:nvSpPr>
        <p:spPr>
          <a:xfrm>
            <a:off x="150357" y="2419057"/>
            <a:ext cx="6501327" cy="3000821"/>
          </a:xfrm>
          <a:prstGeom prst="rect">
            <a:avLst/>
          </a:prstGeom>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The MBBR (Moving Bed Biofilm Reactor) system is an advanced wastewater treatment technology that uses suspended biofilm carriers to create a biological bed for microorganism growth. These microorganisms are responsible for breaking down the organic materials present in the wastewater. The MBBR system is highly regarded in water and wastewater treatment processes due to its high efficiency and flexibility in measurement and design.</a:t>
            </a:r>
          </a:p>
        </p:txBody>
      </p:sp>
      <p:pic>
        <p:nvPicPr>
          <p:cNvPr id="10" name="Picture 9" descr="تصفیه فاضلاب به روش MBR | تصفیه آب و فاضلاب دیسالکو"/>
          <p:cNvPicPr/>
          <p:nvPr/>
        </p:nvPicPr>
        <p:blipFill>
          <a:blip r:embed="rId3">
            <a:extLst>
              <a:ext uri="{28A0092B-C50C-407E-A947-70E740481C1C}">
                <a14:useLocalDpi xmlns:a14="http://schemas.microsoft.com/office/drawing/2010/main" val="0"/>
              </a:ext>
            </a:extLst>
          </a:blip>
          <a:srcRect/>
          <a:stretch>
            <a:fillRect/>
          </a:stretch>
        </p:blipFill>
        <p:spPr bwMode="auto">
          <a:xfrm>
            <a:off x="6651684" y="2312359"/>
            <a:ext cx="5335270" cy="3412681"/>
          </a:xfrm>
          <a:prstGeom prst="rect">
            <a:avLst/>
          </a:prstGeom>
          <a:noFill/>
          <a:ln>
            <a:noFill/>
          </a:ln>
        </p:spPr>
      </p:pic>
      <p:sp>
        <p:nvSpPr>
          <p:cNvPr id="11" name="Rectangle 10"/>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2"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35062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0" y="2162357"/>
            <a:ext cx="7234733" cy="4031873"/>
          </a:xfrm>
          <a:prstGeom prst="rect">
            <a:avLst/>
          </a:prstGeom>
        </p:spPr>
        <p:txBody>
          <a:bodyPr wrap="square">
            <a:spAutoFit/>
          </a:bodyPr>
          <a:lstStyle/>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High Treatment Capacity</a:t>
            </a:r>
            <a:r>
              <a:rPr lang="en-US" altLang="en-US" sz="1600" dirty="0">
                <a:latin typeface="Times New Roman" panose="02020603050405020304" pitchFamily="18" charset="0"/>
                <a:cs typeface="Times New Roman" panose="02020603050405020304" pitchFamily="18" charset="0"/>
              </a:rPr>
              <a:t>: The MBBR system is capable of treating wastewater at higher volumes, making it suitable for systems with high pollution loads. Due to the use of suspended biofilm carriers, the surface area for microorganism growth is increased.</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Design Flexibility</a:t>
            </a:r>
            <a:r>
              <a:rPr lang="en-US" altLang="en-US" sz="1600" dirty="0">
                <a:latin typeface="Times New Roman" panose="02020603050405020304" pitchFamily="18" charset="0"/>
                <a:cs typeface="Times New Roman" panose="02020603050405020304" pitchFamily="18" charset="0"/>
              </a:rPr>
              <a:t>: This system can be designed in various scales (from small to large) and can be used for different wastewater treatment needs across various industries.</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No Need for Complex Pre-treatment</a:t>
            </a:r>
            <a:r>
              <a:rPr lang="en-US" altLang="en-US" sz="1600" dirty="0">
                <a:latin typeface="Times New Roman" panose="02020603050405020304" pitchFamily="18" charset="0"/>
                <a:cs typeface="Times New Roman" panose="02020603050405020304" pitchFamily="18" charset="0"/>
              </a:rPr>
              <a:t>: The MBBR system typically does not require complex pre-treatment processes like sand filters or grease traps, as it is effective in removing organic materials on its own.</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Reduced Space Requirements</a:t>
            </a:r>
            <a:r>
              <a:rPr lang="en-US" altLang="en-US" sz="1600" dirty="0">
                <a:latin typeface="Times New Roman" panose="02020603050405020304" pitchFamily="18" charset="0"/>
                <a:cs typeface="Times New Roman" panose="02020603050405020304" pitchFamily="18" charset="0"/>
              </a:rPr>
              <a:t>: Due to the use of suspended carriers, the MBBR system requires less space compared to other treatment systems, such as activated sludge systems, as the biological contact area is greater.</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Flexibility in Pollution Load</a:t>
            </a:r>
            <a:r>
              <a:rPr lang="en-US" altLang="en-US" sz="1600" dirty="0">
                <a:latin typeface="Times New Roman" panose="02020603050405020304" pitchFamily="18" charset="0"/>
                <a:cs typeface="Times New Roman" panose="02020603050405020304" pitchFamily="18" charset="0"/>
              </a:rPr>
              <a:t>: The system can efficiently handle variations in pollution load and wastewater volume, maintaining effective performance even under changing conditions.</a:t>
            </a:r>
          </a:p>
        </p:txBody>
      </p:sp>
      <p:sp>
        <p:nvSpPr>
          <p:cNvPr id="10" name="Rectangle 9"/>
          <p:cNvSpPr/>
          <p:nvPr/>
        </p:nvSpPr>
        <p:spPr>
          <a:xfrm>
            <a:off x="-58023" y="1319027"/>
            <a:ext cx="6453946"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the MBBR Wastewater Treatment System</a:t>
            </a:r>
            <a:r>
              <a:rPr lang="en-US" dirty="0">
                <a:latin typeface="Times New Roman" panose="02020603050405020304" pitchFamily="18" charset="0"/>
                <a:cs typeface="Times New Roman" panose="02020603050405020304" pitchFamily="18" charset="0"/>
              </a:rPr>
              <a:t>:</a:t>
            </a:r>
            <a:endParaRPr lang="en-US" b="1" u="sng" dirty="0">
              <a:latin typeface="Times New Roman" panose="02020603050405020304" pitchFamily="18" charset="0"/>
              <a:cs typeface="Times New Roman" panose="02020603050405020304" pitchFamily="18" charset="0"/>
            </a:endParaRPr>
          </a:p>
        </p:txBody>
      </p:sp>
      <p:pic>
        <p:nvPicPr>
          <p:cNvPr id="11" name="Picture 10" descr="Sewage Wastewater Treatment Plant at ₹ 500000 | Wastewater Treatment Plants  in New Delhi | ID: 16620190488"/>
          <p:cNvPicPr/>
          <p:nvPr/>
        </p:nvPicPr>
        <p:blipFill rotWithShape="1">
          <a:blip r:embed="rId3">
            <a:extLst>
              <a:ext uri="{28A0092B-C50C-407E-A947-70E740481C1C}">
                <a14:useLocalDpi xmlns:a14="http://schemas.microsoft.com/office/drawing/2010/main" val="0"/>
              </a:ext>
            </a:extLst>
          </a:blip>
          <a:srcRect l="3011" t="19881" r="3316" b="17118"/>
          <a:stretch/>
        </p:blipFill>
        <p:spPr bwMode="auto">
          <a:xfrm>
            <a:off x="7234733" y="2240858"/>
            <a:ext cx="4864608" cy="3296748"/>
          </a:xfrm>
          <a:prstGeom prst="rect">
            <a:avLst/>
          </a:prstGeom>
          <a:noFill/>
          <a:ln>
            <a:noFill/>
          </a:ln>
          <a:extLst>
            <a:ext uri="{53640926-AAD7-44D8-BBD7-CCE9431645EC}">
              <a14:shadowObscured xmlns:a14="http://schemas.microsoft.com/office/drawing/2010/main"/>
            </a:ext>
          </a:extLst>
        </p:spPr>
      </p:pic>
      <p:sp>
        <p:nvSpPr>
          <p:cNvPr id="12" name="Rectangle 11"/>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389290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0" y="1545988"/>
            <a:ext cx="9155391"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Wastewater Treatment by the A</a:t>
            </a:r>
            <a:r>
              <a:rPr lang="en-US" sz="1600" b="1" u="sng" dirty="0">
                <a:latin typeface="Times New Roman" panose="02020603050405020304" pitchFamily="18" charset="0"/>
                <a:cs typeface="Times New Roman" panose="02020603050405020304" pitchFamily="18" charset="0"/>
              </a:rPr>
              <a:t>2</a:t>
            </a:r>
            <a:r>
              <a:rPr lang="en-US" sz="2000" b="1" u="sng" dirty="0">
                <a:latin typeface="Times New Roman" panose="02020603050405020304" pitchFamily="18" charset="0"/>
                <a:cs typeface="Times New Roman" panose="02020603050405020304" pitchFamily="18" charset="0"/>
              </a:rPr>
              <a:t>O Method (Anaerobic, Anoxic, and </a:t>
            </a:r>
            <a:r>
              <a:rPr lang="en-US" sz="2000" b="1" u="sng" dirty="0" err="1">
                <a:latin typeface="Times New Roman" panose="02020603050405020304" pitchFamily="18" charset="0"/>
                <a:cs typeface="Times New Roman" panose="02020603050405020304" pitchFamily="18" charset="0"/>
              </a:rPr>
              <a:t>Oxic</a:t>
            </a:r>
            <a:r>
              <a:rPr lang="en-US" sz="2000" b="1" u="sng" dirty="0">
                <a:latin typeface="Times New Roman" panose="02020603050405020304" pitchFamily="18" charset="0"/>
                <a:cs typeface="Times New Roman" panose="02020603050405020304" pitchFamily="18" charset="0"/>
              </a:rPr>
              <a:t> Process)</a:t>
            </a:r>
          </a:p>
        </p:txBody>
      </p:sp>
      <p:sp>
        <p:nvSpPr>
          <p:cNvPr id="3" name="Rectangle 2"/>
          <p:cNvSpPr/>
          <p:nvPr/>
        </p:nvSpPr>
        <p:spPr>
          <a:xfrm>
            <a:off x="148116" y="2493303"/>
            <a:ext cx="5947884" cy="3000821"/>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process uses different biological stages to remove organic materials, nitrogen, and phosphorus. This system is primarily used for treating wastewater containing nitrogenous and phosphorous compounds. The A</a:t>
            </a:r>
            <a:r>
              <a:rPr lang="en-US" sz="14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process is specifically designed to reduce the biological pollution load, nitrogen, and phosphorus in wastewater and is recognized as one of the most effective methods for wastewater treatment.</a:t>
            </a:r>
          </a:p>
        </p:txBody>
      </p:sp>
      <p:pic>
        <p:nvPicPr>
          <p:cNvPr id="11" name="Picture 10" descr="Modeling Method for Aerobic Zone of A2O Based on KPCA-PSO-SCN"/>
          <p:cNvPicPr/>
          <p:nvPr/>
        </p:nvPicPr>
        <p:blipFill rotWithShape="1">
          <a:blip r:embed="rId3" cstate="print">
            <a:extLst>
              <a:ext uri="{28A0092B-C50C-407E-A947-70E740481C1C}">
                <a14:useLocalDpi xmlns:a14="http://schemas.microsoft.com/office/drawing/2010/main" val="0"/>
              </a:ext>
            </a:extLst>
          </a:blip>
          <a:srcRect b="39587"/>
          <a:stretch/>
        </p:blipFill>
        <p:spPr bwMode="auto">
          <a:xfrm>
            <a:off x="6099225" y="2291086"/>
            <a:ext cx="6112331" cy="3354500"/>
          </a:xfrm>
          <a:prstGeom prst="rect">
            <a:avLst/>
          </a:prstGeom>
          <a:noFill/>
          <a:ln>
            <a:noFill/>
          </a:ln>
          <a:extLst>
            <a:ext uri="{53640926-AAD7-44D8-BBD7-CCE9431645EC}">
              <a14:shadowObscured xmlns:a14="http://schemas.microsoft.com/office/drawing/2010/main"/>
            </a:ext>
          </a:extLst>
        </p:spPr>
      </p:pic>
      <p:sp>
        <p:nvSpPr>
          <p:cNvPr id="12" name="Rectangle 11"/>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3741395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17911" y="2338568"/>
            <a:ext cx="6397519" cy="3539430"/>
          </a:xfrm>
          <a:prstGeom prst="rect">
            <a:avLst/>
          </a:prstGeom>
        </p:spPr>
        <p:txBody>
          <a:bodyPr wrap="square">
            <a:spAutoFit/>
          </a:bodyPr>
          <a:lstStyle/>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Effective Removal of Nitrogen and Phosphorus</a:t>
            </a:r>
            <a:r>
              <a:rPr lang="en-US" altLang="en-US" sz="1600" dirty="0">
                <a:latin typeface="Times New Roman" panose="02020603050405020304" pitchFamily="18" charset="0"/>
                <a:cs typeface="Times New Roman" panose="02020603050405020304" pitchFamily="18" charset="0"/>
              </a:rPr>
              <a:t>: One of the main advantages of the A</a:t>
            </a:r>
            <a:r>
              <a:rPr lang="en-US" altLang="en-US" sz="1200" dirty="0">
                <a:latin typeface="Times New Roman" panose="02020603050405020304" pitchFamily="18" charset="0"/>
                <a:cs typeface="Times New Roman" panose="02020603050405020304" pitchFamily="18" charset="0"/>
              </a:rPr>
              <a:t>2</a:t>
            </a:r>
            <a:r>
              <a:rPr lang="en-US" altLang="en-US" sz="1600" dirty="0">
                <a:latin typeface="Times New Roman" panose="02020603050405020304" pitchFamily="18" charset="0"/>
                <a:cs typeface="Times New Roman" panose="02020603050405020304" pitchFamily="18" charset="0"/>
              </a:rPr>
              <a:t>O system is its effective removal of phosphorus from wastewater. The anaerobic stage in this system allows microorganisms to absorb phosphorus, reducing its concentration in the wastewater.</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Reduced Sludge Volume</a:t>
            </a:r>
            <a:r>
              <a:rPr lang="en-US" altLang="en-US" sz="1600" dirty="0">
                <a:latin typeface="Times New Roman" panose="02020603050405020304" pitchFamily="18" charset="0"/>
                <a:cs typeface="Times New Roman" panose="02020603050405020304" pitchFamily="18" charset="0"/>
              </a:rPr>
              <a:t>: The A</a:t>
            </a:r>
            <a:r>
              <a:rPr lang="en-US" altLang="en-US" sz="1200" dirty="0">
                <a:latin typeface="Times New Roman" panose="02020603050405020304" pitchFamily="18" charset="0"/>
                <a:cs typeface="Times New Roman" panose="02020603050405020304" pitchFamily="18" charset="0"/>
              </a:rPr>
              <a:t>2</a:t>
            </a:r>
            <a:r>
              <a:rPr lang="en-US" altLang="en-US" sz="1600" dirty="0">
                <a:latin typeface="Times New Roman" panose="02020603050405020304" pitchFamily="18" charset="0"/>
                <a:cs typeface="Times New Roman" panose="02020603050405020304" pitchFamily="18" charset="0"/>
              </a:rPr>
              <a:t>O system reduces sludge production due to the use of anaerobic processes. In this process, the breakdown of organic materials is more efficient, leading to a reduction in the volume of generated sludge.</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High-Quality Effluent</a:t>
            </a:r>
            <a:r>
              <a:rPr lang="en-US" altLang="en-US" sz="1600" dirty="0">
                <a:latin typeface="Times New Roman" panose="02020603050405020304" pitchFamily="18" charset="0"/>
                <a:cs typeface="Times New Roman" panose="02020603050405020304" pitchFamily="18" charset="0"/>
              </a:rPr>
              <a:t>: After completing the various stages in the A</a:t>
            </a:r>
            <a:r>
              <a:rPr lang="en-US" altLang="en-US" sz="1200" dirty="0">
                <a:latin typeface="Times New Roman" panose="02020603050405020304" pitchFamily="18" charset="0"/>
                <a:cs typeface="Times New Roman" panose="02020603050405020304" pitchFamily="18" charset="0"/>
              </a:rPr>
              <a:t>2</a:t>
            </a:r>
            <a:r>
              <a:rPr lang="en-US" altLang="en-US" sz="1600" dirty="0">
                <a:latin typeface="Times New Roman" panose="02020603050405020304" pitchFamily="18" charset="0"/>
                <a:cs typeface="Times New Roman" panose="02020603050405020304" pitchFamily="18" charset="0"/>
              </a:rPr>
              <a:t>O system, the treated effluent has a higher quality, with nitrogen and phosphorus levels minimized.</a:t>
            </a:r>
          </a:p>
          <a:p>
            <a:pPr lvl="0" algn="just"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Flexibility in Pollution Load</a:t>
            </a:r>
            <a:r>
              <a:rPr lang="en-US" altLang="en-US" sz="1600" dirty="0">
                <a:latin typeface="Times New Roman" panose="02020603050405020304" pitchFamily="18" charset="0"/>
                <a:cs typeface="Times New Roman" panose="02020603050405020304" pitchFamily="18" charset="0"/>
              </a:rPr>
              <a:t>: This system can effectively handle variations in pollution load and wastewater volume, maintaining efficient performance even under changing conditions.</a:t>
            </a:r>
          </a:p>
        </p:txBody>
      </p:sp>
      <p:sp>
        <p:nvSpPr>
          <p:cNvPr id="10" name="Rectangle 9"/>
          <p:cNvSpPr/>
          <p:nvPr/>
        </p:nvSpPr>
        <p:spPr>
          <a:xfrm>
            <a:off x="0" y="1392538"/>
            <a:ext cx="6223178"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the A</a:t>
            </a:r>
            <a:r>
              <a:rPr lang="en-US" sz="1400" b="1" u="sng" dirty="0">
                <a:latin typeface="Times New Roman" panose="02020603050405020304" pitchFamily="18" charset="0"/>
                <a:cs typeface="Times New Roman" panose="02020603050405020304" pitchFamily="18" charset="0"/>
              </a:rPr>
              <a:t>2</a:t>
            </a:r>
            <a:r>
              <a:rPr lang="en-US" b="1" u="sng" dirty="0">
                <a:latin typeface="Times New Roman" panose="02020603050405020304" pitchFamily="18" charset="0"/>
                <a:cs typeface="Times New Roman" panose="02020603050405020304" pitchFamily="18" charset="0"/>
              </a:rPr>
              <a:t>O Wastewater Treatment </a:t>
            </a:r>
            <a:r>
              <a:rPr lang="en-US" b="1" u="sng" dirty="0" smtClean="0">
                <a:latin typeface="Times New Roman" panose="02020603050405020304" pitchFamily="18" charset="0"/>
                <a:cs typeface="Times New Roman" panose="02020603050405020304" pitchFamily="18" charset="0"/>
              </a:rPr>
              <a:t>System</a:t>
            </a:r>
            <a:r>
              <a:rPr lang="en-US" b="1" u="sng" dirty="0">
                <a:latin typeface="Times New Roman" panose="02020603050405020304" pitchFamily="18" charset="0"/>
                <a:cs typeface="Times New Roman" panose="02020603050405020304" pitchFamily="18" charset="0"/>
              </a:rPr>
              <a:t>:</a:t>
            </a:r>
          </a:p>
        </p:txBody>
      </p:sp>
      <p:pic>
        <p:nvPicPr>
          <p:cNvPr id="12" name="Picture 11"/>
          <p:cNvPicPr/>
          <p:nvPr/>
        </p:nvPicPr>
        <p:blipFill rotWithShape="1">
          <a:blip r:embed="rId3"/>
          <a:srcRect l="5698" r="5274"/>
          <a:stretch/>
        </p:blipFill>
        <p:spPr bwMode="auto">
          <a:xfrm>
            <a:off x="6544887" y="2189423"/>
            <a:ext cx="5647113" cy="3310011"/>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754548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4748708" y="1239572"/>
            <a:ext cx="2694584"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Gray Water Treatment</a:t>
            </a:r>
          </a:p>
        </p:txBody>
      </p:sp>
      <p:sp>
        <p:nvSpPr>
          <p:cNvPr id="3" name="Rectangle 2"/>
          <p:cNvSpPr/>
          <p:nvPr/>
        </p:nvSpPr>
        <p:spPr>
          <a:xfrm>
            <a:off x="145376" y="2107577"/>
            <a:ext cx="6141751" cy="3831818"/>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Graywater </a:t>
            </a:r>
            <a:r>
              <a:rPr lang="en-US" dirty="0">
                <a:latin typeface="Times New Roman" panose="02020603050405020304" pitchFamily="18" charset="0"/>
                <a:cs typeface="Times New Roman" panose="02020603050405020304" pitchFamily="18" charset="0"/>
              </a:rPr>
              <a:t>is water that comes from household activities such as showering, dishwashing, and laundry, and it makes up a significant portion of the total wastewater produced in a home. By treating and reusing this water, substantial savings in drinking water consumption can be achieved, while also reducing the pressure on urban sewage systems. This approach not only helps conserve water resources but also has positive environmental impacts. In fact, graywater accounts for 80% of the total household wastewater, which is a significant amount.</a:t>
            </a:r>
          </a:p>
        </p:txBody>
      </p:sp>
      <p:pic>
        <p:nvPicPr>
          <p:cNvPr id="10" name="Picture 9" descr="Treatment and effective utilization of greywater | Applied Water Scienc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633" y="2175780"/>
            <a:ext cx="5379619" cy="3850362"/>
          </a:xfrm>
          <a:prstGeom prst="rect">
            <a:avLst/>
          </a:prstGeom>
          <a:noFill/>
          <a:ln>
            <a:noFill/>
          </a:ln>
        </p:spPr>
      </p:pic>
      <p:sp>
        <p:nvSpPr>
          <p:cNvPr id="12" name="Rectangle 11"/>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669070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35982" y="2397776"/>
            <a:ext cx="4181303" cy="3539430"/>
          </a:xfrm>
          <a:prstGeom prst="rect">
            <a:avLst/>
          </a:prstGeom>
        </p:spPr>
        <p:txBody>
          <a:bodyPr wrap="square">
            <a:spAutoFit/>
          </a:bodyPr>
          <a:lstStyle/>
          <a:p>
            <a:pPr lvl="0" eaLnBrk="0" fontAlgn="base" hangingPunct="0">
              <a:spcBef>
                <a:spcPct val="0"/>
              </a:spcBef>
              <a:spcAft>
                <a:spcPct val="0"/>
              </a:spcAft>
            </a:pPr>
            <a:endParaRPr lang="en-US" altLang="en-US" sz="1600" dirty="0">
              <a:latin typeface="Arial" panose="020B0604020202020204" pitchFamily="34" charset="0"/>
            </a:endParaRP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Reduced Fresh Water Consumption</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Less Pressure on Urban Sewage Systems</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Suitable for Areas with Inadequate Blackwater Collection and Treatment</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Lower Energy and Chemical Use</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Groundwater Recharge</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Environmental Protection</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Economic and Social Sustainability</a:t>
            </a:r>
          </a:p>
          <a:p>
            <a:pPr lvl="0" eaLnBrk="0" fontAlgn="base" hangingPunct="0">
              <a:spcBef>
                <a:spcPct val="0"/>
              </a:spcBef>
              <a:spcAft>
                <a:spcPct val="0"/>
              </a:spcAft>
            </a:pPr>
            <a:endParaRPr lang="en-US" altLang="en-US" sz="1600" dirty="0">
              <a:latin typeface="Arial" panose="020B0604020202020204" pitchFamily="34" charset="0"/>
            </a:endParaRPr>
          </a:p>
        </p:txBody>
      </p:sp>
      <p:sp>
        <p:nvSpPr>
          <p:cNvPr id="10" name="Rectangle 9"/>
          <p:cNvSpPr/>
          <p:nvPr/>
        </p:nvSpPr>
        <p:spPr>
          <a:xfrm>
            <a:off x="92365" y="1832643"/>
            <a:ext cx="3527632"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Gray Water:</a:t>
            </a:r>
          </a:p>
        </p:txBody>
      </p:sp>
      <p:sp>
        <p:nvSpPr>
          <p:cNvPr id="2" name="Rectangle 1"/>
          <p:cNvSpPr/>
          <p:nvPr/>
        </p:nvSpPr>
        <p:spPr>
          <a:xfrm>
            <a:off x="5591187" y="5979119"/>
            <a:ext cx="1308371" cy="338554"/>
          </a:xfrm>
          <a:prstGeom prst="rect">
            <a:avLst/>
          </a:prstGeom>
        </p:spPr>
        <p:txBody>
          <a:bodyPr wrap="none">
            <a:spAutoFit/>
          </a:bodyPr>
          <a:lstStyle/>
          <a:p>
            <a:r>
              <a:rPr lang="en-US" sz="1600" dirty="0" smtClean="0">
                <a:latin typeface="Times New Roman" panose="02020603050405020304" pitchFamily="18" charset="0"/>
                <a:cs typeface="Times New Roman" panose="02020603050405020304" pitchFamily="18" charset="0"/>
              </a:rPr>
              <a:t>AQUALOOP</a:t>
            </a:r>
            <a:endParaRPr lang="en-US" dirty="0">
              <a:latin typeface="Times New Roman" panose="02020603050405020304" pitchFamily="18" charset="0"/>
              <a:cs typeface="Times New Roman" panose="02020603050405020304" pitchFamily="18" charset="0"/>
            </a:endParaRPr>
          </a:p>
        </p:txBody>
      </p:sp>
      <p:pic>
        <p:nvPicPr>
          <p:cNvPr id="11" name="Picture 10"/>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14052" y="3572730"/>
            <a:ext cx="2662640" cy="2450278"/>
          </a:xfrm>
          <a:prstGeom prst="rect">
            <a:avLst/>
          </a:prstGeom>
        </p:spPr>
      </p:pic>
      <p:pic>
        <p:nvPicPr>
          <p:cNvPr id="13" name="Picture 12" descr="What are gray water treatment technologies? - Carewater Solutions"/>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49132" y="2556246"/>
            <a:ext cx="4042867" cy="2572223"/>
          </a:xfrm>
          <a:prstGeom prst="rect">
            <a:avLst/>
          </a:prstGeom>
          <a:noFill/>
          <a:ln>
            <a:noFill/>
          </a:ln>
        </p:spPr>
      </p:pic>
      <p:pic>
        <p:nvPicPr>
          <p:cNvPr id="14" name="Picture 13" descr="Greywater Recycling Package"/>
          <p:cNvPicPr/>
          <p:nvPr/>
        </p:nvPicPr>
        <p:blipFill rotWithShape="1">
          <a:blip r:embed="rId7" cstate="print">
            <a:extLst>
              <a:ext uri="{28A0092B-C50C-407E-A947-70E740481C1C}">
                <a14:useLocalDpi xmlns:a14="http://schemas.microsoft.com/office/drawing/2010/main" val="0"/>
              </a:ext>
            </a:extLst>
          </a:blip>
          <a:srcRect t="9910" b="13990"/>
          <a:stretch/>
        </p:blipFill>
        <p:spPr bwMode="auto">
          <a:xfrm>
            <a:off x="4611244" y="1089593"/>
            <a:ext cx="2969512" cy="2055572"/>
          </a:xfrm>
          <a:prstGeom prst="rect">
            <a:avLst/>
          </a:prstGeom>
          <a:noFill/>
          <a:ln>
            <a:noFill/>
          </a:ln>
        </p:spPr>
      </p:pic>
      <p:sp>
        <p:nvSpPr>
          <p:cNvPr id="15" name="Rectangle 14"/>
          <p:cNvSpPr/>
          <p:nvPr/>
        </p:nvSpPr>
        <p:spPr>
          <a:xfrm>
            <a:off x="5325921" y="3145166"/>
            <a:ext cx="187102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Filtration </a:t>
            </a:r>
            <a:r>
              <a:rPr lang="en-US" dirty="0">
                <a:latin typeface="Times New Roman" panose="02020603050405020304" pitchFamily="18" charset="0"/>
                <a:cs typeface="Times New Roman" panose="02020603050405020304" pitchFamily="18" charset="0"/>
              </a:rPr>
              <a:t>Package</a:t>
            </a:r>
          </a:p>
        </p:txBody>
      </p:sp>
      <p:sp>
        <p:nvSpPr>
          <p:cNvPr id="16" name="Rectangle 15"/>
          <p:cNvSpPr/>
          <p:nvPr/>
        </p:nvSpPr>
        <p:spPr>
          <a:xfrm>
            <a:off x="8709771" y="5178152"/>
            <a:ext cx="3277183"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Combined Sand Filtration and Chlorination Method</a:t>
            </a:r>
          </a:p>
        </p:txBody>
      </p:sp>
      <p:sp>
        <p:nvSpPr>
          <p:cNvPr id="17" name="Rectangle 16"/>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8"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179526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sp>
        <p:nvSpPr>
          <p:cNvPr id="2" name="Rectangle 1"/>
          <p:cNvSpPr/>
          <p:nvPr/>
        </p:nvSpPr>
        <p:spPr>
          <a:xfrm>
            <a:off x="264012" y="2142101"/>
            <a:ext cx="6711142" cy="3139321"/>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About Us</a:t>
            </a:r>
          </a:p>
          <a:p>
            <a:pPr algn="just"/>
            <a:r>
              <a:rPr lang="en-US" dirty="0">
                <a:latin typeface="Times New Roman" panose="02020603050405020304" pitchFamily="18" charset="0"/>
                <a:cs typeface="Times New Roman" panose="02020603050405020304" pitchFamily="18" charset="0"/>
              </a:rPr>
              <a:t>GW Engineering Company was established for the first time in 1990 with the goal of purifying surface and groundwater. It began its activities by studying, designing, and constructing various water and wastewater treatment plants (both pre-assembled packages and on-site installations). Through the foresight of its managers and the continuous efforts of its staff, and after more than four decades of experience, the company has taken strong and steady steps in this field and is now considered one of the well-known brands in the water and wastewater industry. The company has successfully implemented thousands of large and small projects across the country.</a:t>
            </a:r>
          </a:p>
        </p:txBody>
      </p: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112945" y="2142101"/>
            <a:ext cx="3359727" cy="3359727"/>
          </a:xfrm>
          <a:prstGeom prst="rect">
            <a:avLst/>
          </a:prstGeom>
        </p:spPr>
      </p:pic>
      <p:sp>
        <p:nvSpPr>
          <p:cNvPr id="17"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085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3994355" y="2973922"/>
            <a:ext cx="4159398" cy="103480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800"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1934505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914363" y="1223864"/>
            <a:ext cx="7946471"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Water Treatment Device (Reverse Osmosis Water Desalination System)</a:t>
            </a:r>
            <a:endParaRPr lang="en-US" b="1" u="sng" dirty="0">
              <a:latin typeface="Times New Roman" panose="02020603050405020304" pitchFamily="18" charset="0"/>
              <a:cs typeface="Times New Roman" panose="02020603050405020304" pitchFamily="18" charset="0"/>
            </a:endParaRPr>
          </a:p>
        </p:txBody>
      </p:sp>
      <p:sp>
        <p:nvSpPr>
          <p:cNvPr id="3" name="Rectangle 2"/>
          <p:cNvSpPr/>
          <p:nvPr/>
        </p:nvSpPr>
        <p:spPr>
          <a:xfrm>
            <a:off x="70647" y="1847165"/>
            <a:ext cx="7464010" cy="4247317"/>
          </a:xfrm>
          <a:prstGeom prst="rect">
            <a:avLst/>
          </a:prstGeom>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It is used for desalinating very salty, brackish, and other types of water.</a:t>
            </a:r>
          </a:p>
          <a:p>
            <a:pPr algn="just">
              <a:lnSpc>
                <a:spcPct val="150000"/>
              </a:lnSpc>
            </a:pPr>
            <a:r>
              <a:rPr lang="en-US" dirty="0">
                <a:latin typeface="Times New Roman" panose="02020603050405020304" pitchFamily="18" charset="0"/>
                <a:cs typeface="Times New Roman" panose="02020603050405020304" pitchFamily="18" charset="0"/>
              </a:rPr>
              <a:t>In reverse osmosis water purification, raw (untreated) water is pumped into a chamber containing a semi-permeable membrane under pressure. Since only pure water can pass through the membrane, almost pure water forms on one side of the membrane, while the concentrated water with impurities forms on the other side. The external pressure applied is higher than the natural osmotic pressure, allowing smaller molecules to pass through the membrane’s pores, while larger molecules are unable to pass. It should be noted that the pore size of a membrane is even smaller than the size of a virus or bacterium. Larger molecules are pushed along the membrane and discarded in the process.</a:t>
            </a:r>
          </a:p>
        </p:txBody>
      </p:sp>
      <p:sp>
        <p:nvSpPr>
          <p:cNvPr id="12" name="Rectangle 11"/>
          <p:cNvSpPr/>
          <p:nvPr/>
        </p:nvSpPr>
        <p:spPr>
          <a:xfrm>
            <a:off x="351129" y="6413533"/>
            <a:ext cx="2241654" cy="305348"/>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Lst>
          </a:blip>
          <a:srcRect t="14425"/>
          <a:stretch/>
        </p:blipFill>
        <p:spPr>
          <a:xfrm>
            <a:off x="7366111" y="2024083"/>
            <a:ext cx="4714875" cy="4173308"/>
          </a:xfrm>
          <a:prstGeom prst="rect">
            <a:avLst/>
          </a:prstGeom>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3162366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92365" y="1683184"/>
            <a:ext cx="5968043" cy="4770537"/>
          </a:xfrm>
          <a:prstGeom prst="rect">
            <a:avLst/>
          </a:prstGeom>
        </p:spPr>
        <p:txBody>
          <a:bodyPr wrap="square">
            <a:spAutoFit/>
          </a:bodyPr>
          <a:lstStyle/>
          <a:p>
            <a:pPr lvl="0" eaLnBrk="0" fontAlgn="base" hangingPunct="0">
              <a:lnSpc>
                <a:spcPct val="200000"/>
              </a:lnSpc>
              <a:spcBef>
                <a:spcPct val="0"/>
              </a:spcBef>
              <a:spcAft>
                <a:spcPct val="0"/>
              </a:spcAft>
              <a:buFontTx/>
              <a:buChar char="•"/>
            </a:pPr>
            <a:r>
              <a:rPr lang="en-US" altLang="en-US" sz="1600" b="1" dirty="0" smtClean="0">
                <a:latin typeface="Times New Roman" panose="02020603050405020304" pitchFamily="18" charset="0"/>
                <a:cs typeface="Times New Roman" panose="02020603050405020304" pitchFamily="18" charset="0"/>
              </a:rPr>
              <a:t>Provision </a:t>
            </a:r>
            <a:r>
              <a:rPr lang="en-US" altLang="en-US" sz="1600" b="1" dirty="0">
                <a:latin typeface="Times New Roman" panose="02020603050405020304" pitchFamily="18" charset="0"/>
                <a:cs typeface="Times New Roman" panose="02020603050405020304" pitchFamily="18" charset="0"/>
              </a:rPr>
              <a:t>of suitable water based on usage type</a:t>
            </a:r>
            <a:r>
              <a:rPr lang="en-US" altLang="en-US" sz="1600" dirty="0">
                <a:latin typeface="Times New Roman" panose="02020603050405020304" pitchFamily="18" charset="0"/>
                <a:cs typeface="Times New Roman" panose="02020603050405020304" pitchFamily="18" charset="0"/>
              </a:rPr>
              <a:t> (drinking, all food industries, pharmaceuticals, agriculture, etc.)</a:t>
            </a: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Removal of all salts in water by approximately 90%</a:t>
            </a:r>
            <a:endParaRPr lang="en-US" altLang="en-US" sz="1600" dirty="0">
              <a:latin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Provision of suitable water from any source or input</a:t>
            </a:r>
            <a:endParaRPr lang="en-US" altLang="en-US" sz="1600" dirty="0">
              <a:latin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Cost-effectiveness of the system compared to other methods, with lower energy consumption</a:t>
            </a:r>
            <a:endParaRPr lang="en-US" altLang="en-US" sz="1600" dirty="0">
              <a:latin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Continuous operation without the need for periodic shutdowns</a:t>
            </a:r>
            <a:endParaRPr lang="en-US" altLang="en-US" sz="1600" dirty="0">
              <a:latin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Ease of operation with the device</a:t>
            </a:r>
            <a:endParaRPr lang="en-US" altLang="en-US" sz="1600" dirty="0">
              <a:latin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Reduction in maintenance and repair costs</a:t>
            </a:r>
            <a:endParaRPr lang="en-US" altLang="en-US" sz="16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p:sp>
        <p:nvSpPr>
          <p:cNvPr id="10" name="Rectangle 9"/>
          <p:cNvSpPr/>
          <p:nvPr/>
        </p:nvSpPr>
        <p:spPr>
          <a:xfrm>
            <a:off x="0" y="1191503"/>
            <a:ext cx="7454028"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a Reverse Osmosis (RO) Water Desalination System:</a:t>
            </a:r>
          </a:p>
        </p:txBody>
      </p:sp>
      <p:sp>
        <p:nvSpPr>
          <p:cNvPr id="18" name="Rectangle 17"/>
          <p:cNvSpPr/>
          <p:nvPr/>
        </p:nvSpPr>
        <p:spPr>
          <a:xfrm>
            <a:off x="351129" y="6413533"/>
            <a:ext cx="2241654" cy="305348"/>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21" name="Picture 20" descr="تولید دستگاه آب شیرین کن RO"/>
          <p:cNvPicPr/>
          <p:nvPr/>
        </p:nvPicPr>
        <p:blipFill>
          <a:blip r:embed="rId3">
            <a:extLst>
              <a:ext uri="{28A0092B-C50C-407E-A947-70E740481C1C}">
                <a14:useLocalDpi xmlns:a14="http://schemas.microsoft.com/office/drawing/2010/main" val="0"/>
              </a:ext>
            </a:extLst>
          </a:blip>
          <a:srcRect/>
          <a:stretch>
            <a:fillRect/>
          </a:stretch>
        </p:blipFill>
        <p:spPr bwMode="auto">
          <a:xfrm>
            <a:off x="5986389" y="1626042"/>
            <a:ext cx="5256335" cy="2712931"/>
          </a:xfrm>
          <a:prstGeom prst="rect">
            <a:avLst/>
          </a:prstGeom>
          <a:noFill/>
          <a:ln>
            <a:noFill/>
          </a:ln>
        </p:spPr>
      </p:pic>
      <p:pic>
        <p:nvPicPr>
          <p:cNvPr id="22" name="Picture 21" descr="C:\Users\m.mojdehi\Downloads\IMG-20240609-WA0110.jpg"/>
          <p:cNvPicPr/>
          <p:nvPr/>
        </p:nvPicPr>
        <p:blipFill rotWithShape="1">
          <a:blip r:embed="rId4" cstate="print">
            <a:extLst>
              <a:ext uri="{28A0092B-C50C-407E-A947-70E740481C1C}">
                <a14:useLocalDpi xmlns:a14="http://schemas.microsoft.com/office/drawing/2010/main" val="0"/>
              </a:ext>
            </a:extLst>
          </a:blip>
          <a:srcRect l="2747" r="12068"/>
          <a:stretch/>
        </p:blipFill>
        <p:spPr bwMode="auto">
          <a:xfrm>
            <a:off x="6096000" y="4052621"/>
            <a:ext cx="2930958" cy="2201276"/>
          </a:xfrm>
          <a:prstGeom prst="rect">
            <a:avLst/>
          </a:prstGeom>
          <a:noFill/>
          <a:ln>
            <a:noFill/>
          </a:ln>
          <a:extLst>
            <a:ext uri="{53640926-AAD7-44D8-BBD7-CCE9431645EC}">
              <a14:shadowObscured xmlns:a14="http://schemas.microsoft.com/office/drawing/2010/main"/>
            </a:ext>
          </a:extLst>
        </p:spPr>
      </p:pic>
      <p:sp>
        <p:nvSpPr>
          <p:cNvPr id="12"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1653253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274324" y="2802144"/>
            <a:ext cx="6115287" cy="2268378"/>
          </a:xfrm>
          <a:prstGeom prst="rect">
            <a:avLst/>
          </a:prstGeom>
        </p:spPr>
        <p:txBody>
          <a:bodyPr wrap="square">
            <a:spAutoFit/>
          </a:bodyPr>
          <a:lstStyle/>
          <a:p>
            <a:pPr marL="342900" indent="-342900" algn="just">
              <a:lnSpc>
                <a:spcPct val="250000"/>
              </a:lnSpc>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Industrial</a:t>
            </a:r>
          </a:p>
          <a:p>
            <a:pPr marL="342900" indent="-342900" algn="just">
              <a:lnSpc>
                <a:spcPct val="250000"/>
              </a:lnSpc>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Semi-industrial</a:t>
            </a:r>
          </a:p>
          <a:p>
            <a:pPr marL="342900" indent="-342900" algn="just">
              <a:lnSpc>
                <a:spcPct val="250000"/>
              </a:lnSpc>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Household</a:t>
            </a:r>
          </a:p>
        </p:txBody>
      </p:sp>
      <p:sp>
        <p:nvSpPr>
          <p:cNvPr id="10" name="Rectangle 9"/>
          <p:cNvSpPr/>
          <p:nvPr/>
        </p:nvSpPr>
        <p:spPr>
          <a:xfrm>
            <a:off x="202424" y="1865618"/>
            <a:ext cx="3536057" cy="369332"/>
          </a:xfrm>
          <a:prstGeom prst="rect">
            <a:avLst/>
          </a:prstGeom>
        </p:spPr>
        <p:txBody>
          <a:bodyPr wrap="square">
            <a:spAutoFit/>
          </a:bodyPr>
          <a:lstStyle/>
          <a:p>
            <a:pPr algn="l"/>
            <a:r>
              <a:rPr lang="en-US" b="1" u="sng" dirty="0">
                <a:latin typeface="Times New Roman" panose="02020603050405020304" pitchFamily="18" charset="0"/>
                <a:cs typeface="Times New Roman" panose="02020603050405020304" pitchFamily="18" charset="0"/>
              </a:rPr>
              <a:t>Types of Reverse Osmosis (RO</a:t>
            </a:r>
            <a:r>
              <a:rPr lang="en-US" b="1" u="sng" dirty="0" smtClean="0">
                <a:latin typeface="Times New Roman" panose="02020603050405020304" pitchFamily="18" charset="0"/>
                <a:cs typeface="Times New Roman" panose="02020603050405020304" pitchFamily="18" charset="0"/>
              </a:rPr>
              <a:t>):</a:t>
            </a:r>
            <a:endParaRPr lang="en-US" b="1" u="sng" dirty="0">
              <a:latin typeface="Times New Roman" panose="02020603050405020304" pitchFamily="18" charset="0"/>
              <a:cs typeface="Times New Roman" panose="02020603050405020304" pitchFamily="18" charset="0"/>
            </a:endParaRPr>
          </a:p>
        </p:txBody>
      </p:sp>
      <p:sp>
        <p:nvSpPr>
          <p:cNvPr id="18" name="Rectangle 17"/>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22" name="Picture 21" descr="C:\Users\m.mojdehi\Downloads\IMG-20240609-WA0110.jpg"/>
          <p:cNvPicPr/>
          <p:nvPr/>
        </p:nvPicPr>
        <p:blipFill rotWithShape="1">
          <a:blip r:embed="rId3" cstate="print">
            <a:extLst>
              <a:ext uri="{28A0092B-C50C-407E-A947-70E740481C1C}">
                <a14:useLocalDpi xmlns:a14="http://schemas.microsoft.com/office/drawing/2010/main" val="0"/>
              </a:ext>
            </a:extLst>
          </a:blip>
          <a:srcRect l="2747" r="12068"/>
          <a:stretch/>
        </p:blipFill>
        <p:spPr bwMode="auto">
          <a:xfrm>
            <a:off x="5426082" y="3611849"/>
            <a:ext cx="3269895" cy="2576836"/>
          </a:xfrm>
          <a:prstGeom prst="rect">
            <a:avLst/>
          </a:prstGeom>
          <a:noFill/>
          <a:ln>
            <a:noFill/>
          </a:ln>
          <a:extLst>
            <a:ext uri="{53640926-AAD7-44D8-BBD7-CCE9431645EC}">
              <a14:shadowObscured xmlns:a14="http://schemas.microsoft.com/office/drawing/2010/main"/>
            </a:ext>
          </a:extLst>
        </p:spPr>
      </p:pic>
      <p:sp>
        <p:nvSpPr>
          <p:cNvPr id="12"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5"/>
          <a:srcRect l="24625" t="4615" r="23151" b="4771"/>
          <a:stretch/>
        </p:blipFill>
        <p:spPr>
          <a:xfrm>
            <a:off x="9102490" y="1750525"/>
            <a:ext cx="2595051" cy="4502654"/>
          </a:xfrm>
          <a:prstGeom prst="rect">
            <a:avLst/>
          </a:prstGeom>
        </p:spPr>
      </p:pic>
      <p:pic>
        <p:nvPicPr>
          <p:cNvPr id="2052" name="Picture 4" descr="FEWA to build RO desalination plants for Umm Al Quwain - Utilities Middle  Eas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250" b="5216"/>
          <a:stretch/>
        </p:blipFill>
        <p:spPr bwMode="auto">
          <a:xfrm>
            <a:off x="3738481" y="1100155"/>
            <a:ext cx="4715038" cy="26188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3034457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5278104" y="1186263"/>
            <a:ext cx="1415773" cy="400110"/>
          </a:xfrm>
          <a:prstGeom prst="rect">
            <a:avLst/>
          </a:prstGeom>
        </p:spPr>
        <p:txBody>
          <a:bodyPr wrap="none">
            <a:spAutoFit/>
          </a:bodyPr>
          <a:lstStyle/>
          <a:p>
            <a:pPr algn="r" rtl="1"/>
            <a:r>
              <a:rPr lang="en-US" sz="2000" b="1" u="sng" dirty="0" smtClean="0">
                <a:latin typeface="Times New Roman" panose="02020603050405020304" pitchFamily="18" charset="0"/>
                <a:cs typeface="Times New Roman" panose="02020603050405020304" pitchFamily="18" charset="0"/>
              </a:rPr>
              <a:t>Sand </a:t>
            </a:r>
            <a:r>
              <a:rPr lang="en-US" sz="2000" b="1" u="sng" dirty="0">
                <a:latin typeface="Times New Roman" panose="02020603050405020304" pitchFamily="18" charset="0"/>
                <a:cs typeface="Times New Roman" panose="02020603050405020304" pitchFamily="18" charset="0"/>
              </a:rPr>
              <a:t>Filter</a:t>
            </a:r>
          </a:p>
        </p:txBody>
      </p:sp>
      <p:sp>
        <p:nvSpPr>
          <p:cNvPr id="3" name="Rectangle 2"/>
          <p:cNvSpPr/>
          <p:nvPr/>
        </p:nvSpPr>
        <p:spPr>
          <a:xfrm>
            <a:off x="157362" y="2103413"/>
            <a:ext cx="5350984" cy="3416320"/>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Sand Filters </a:t>
            </a:r>
            <a:r>
              <a:rPr lang="en-US" dirty="0">
                <a:latin typeface="Times New Roman" panose="02020603050405020304" pitchFamily="18" charset="0"/>
                <a:cs typeface="Times New Roman" panose="02020603050405020304" pitchFamily="18" charset="0"/>
              </a:rPr>
              <a:t>a device used for water treatment, consisting of a tank (containing clean sand or gravel) made from steel, concrete, fiberglass, or polyethylene FRP, which is designed in cylindrical or cubic shapes. It physically removes solid and suspended particles, silt, and biological suspended particles up to 50 microns. Sand filters are among the most commonly used equipment for filtering suspended impurities in water.</a:t>
            </a:r>
          </a:p>
        </p:txBody>
      </p:sp>
      <p:sp>
        <p:nvSpPr>
          <p:cNvPr id="12" name="Rectangle 11"/>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rotWithShape="1">
          <a:blip r:embed="rId3"/>
          <a:srcRect l="5814" t="13388" r="4176" b="3962"/>
          <a:stretch/>
        </p:blipFill>
        <p:spPr>
          <a:xfrm>
            <a:off x="5888736" y="2175780"/>
            <a:ext cx="5603216" cy="2892445"/>
          </a:xfrm>
          <a:prstGeom prst="rect">
            <a:avLst/>
          </a:prstGeom>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392009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57692" y="1712812"/>
            <a:ext cx="2689506" cy="4197559"/>
          </a:xfrm>
          <a:prstGeom prst="rect">
            <a:avLst/>
          </a:prstGeom>
        </p:spPr>
        <p:txBody>
          <a:bodyPr wrap="square">
            <a:spAutoFit/>
          </a:bodyPr>
          <a:lstStyle/>
          <a:p>
            <a:pPr lvl="0" eaLnBrk="0" fontAlgn="base" hangingPunct="0">
              <a:lnSpc>
                <a:spcPct val="150000"/>
              </a:lnSpc>
              <a:spcBef>
                <a:spcPct val="0"/>
              </a:spcBef>
              <a:spcAft>
                <a:spcPct val="0"/>
              </a:spcAft>
            </a:pPr>
            <a:endParaRPr lang="en-US" altLang="en-US" dirty="0">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Resin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Galvanized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Vertical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Horizontal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Standing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Aquarium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Boiler Sand Filter</a:t>
            </a:r>
          </a:p>
          <a:p>
            <a:pPr lvl="0" eaLnBrk="0" fontAlgn="base" hangingPunct="0">
              <a:lnSpc>
                <a:spcPct val="150000"/>
              </a:lnSpc>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Jacuzzi Sand Filter</a:t>
            </a:r>
          </a:p>
          <a:p>
            <a:pPr lvl="0" eaLnBrk="0" fontAlgn="base" hangingPunct="0">
              <a:lnSpc>
                <a:spcPct val="150000"/>
              </a:lnSpc>
              <a:spcBef>
                <a:spcPct val="0"/>
              </a:spcBef>
              <a:spcAft>
                <a:spcPct val="0"/>
              </a:spcAft>
            </a:pPr>
            <a:endParaRPr lang="en-US" alt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117381" y="1438867"/>
            <a:ext cx="2570127"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Types of Sand Filters</a:t>
            </a:r>
            <a:r>
              <a:rPr lang="en-US" b="1" u="sng" dirty="0">
                <a:latin typeface="Times New Roman" panose="02020603050405020304" pitchFamily="18" charset="0"/>
                <a:cs typeface="Times New Roman" panose="02020603050405020304" pitchFamily="18" charset="0"/>
              </a:rPr>
              <a:t>:</a:t>
            </a:r>
          </a:p>
        </p:txBody>
      </p:sp>
      <p:sp>
        <p:nvSpPr>
          <p:cNvPr id="18" name="Rectangle 17"/>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rotWithShape="1">
          <a:blip r:embed="rId3"/>
          <a:srcRect l="9002" r="14432"/>
          <a:stretch/>
        </p:blipFill>
        <p:spPr>
          <a:xfrm>
            <a:off x="7316848" y="2175780"/>
            <a:ext cx="4813402" cy="3810000"/>
          </a:xfrm>
          <a:prstGeom prst="rect">
            <a:avLst/>
          </a:prstGeom>
        </p:spPr>
      </p:pic>
      <p:pic>
        <p:nvPicPr>
          <p:cNvPr id="3" name="Picture 2"/>
          <p:cNvPicPr>
            <a:picLocks noChangeAspect="1"/>
          </p:cNvPicPr>
          <p:nvPr/>
        </p:nvPicPr>
        <p:blipFill>
          <a:blip r:embed="rId4"/>
          <a:stretch>
            <a:fillRect/>
          </a:stretch>
        </p:blipFill>
        <p:spPr>
          <a:xfrm>
            <a:off x="2699859" y="1567217"/>
            <a:ext cx="4664328" cy="4263893"/>
          </a:xfrm>
          <a:prstGeom prst="rect">
            <a:avLst/>
          </a:prstGeom>
        </p:spPr>
      </p:pic>
      <p:sp>
        <p:nvSpPr>
          <p:cNvPr id="12"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4209335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4654707" y="1253115"/>
            <a:ext cx="2121928" cy="461665"/>
          </a:xfrm>
          <a:prstGeom prst="rect">
            <a:avLst/>
          </a:prstGeom>
        </p:spPr>
        <p:txBody>
          <a:bodyPr wrap="none">
            <a:spAutoFit/>
          </a:bodyPr>
          <a:lstStyle/>
          <a:p>
            <a:pPr algn="r" rtl="1"/>
            <a:r>
              <a:rPr lang="fa-IR" sz="2000" b="1" u="sng" dirty="0" smtClean="0">
                <a:cs typeface="B Nazanin" panose="00000400000000000000" pitchFamily="2" charset="-78"/>
              </a:rPr>
              <a:t> </a:t>
            </a:r>
            <a:r>
              <a:rPr lang="en-US" sz="2400" b="1" u="sng" dirty="0">
                <a:latin typeface="Times New Roman" panose="02020603050405020304" pitchFamily="18" charset="0"/>
                <a:cs typeface="Times New Roman" panose="02020603050405020304" pitchFamily="18" charset="0"/>
              </a:rPr>
              <a:t>water softener</a:t>
            </a:r>
          </a:p>
        </p:txBody>
      </p:sp>
      <p:sp>
        <p:nvSpPr>
          <p:cNvPr id="3" name="Rectangle 2"/>
          <p:cNvSpPr/>
          <p:nvPr/>
        </p:nvSpPr>
        <p:spPr>
          <a:xfrm>
            <a:off x="235345" y="2587306"/>
            <a:ext cx="5698541" cy="3139321"/>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Water Softener is </a:t>
            </a:r>
            <a:r>
              <a:rPr lang="en-US" dirty="0">
                <a:latin typeface="Times New Roman" panose="02020603050405020304" pitchFamily="18" charset="0"/>
                <a:cs typeface="Times New Roman" panose="02020603050405020304" pitchFamily="18" charset="0"/>
              </a:rPr>
              <a:t>a device that passes hard water containing minerals through resin under pressure, separating the softened water and removing its hardness. This device is used to remove the hardness of water, including calcium, magnesium, and some metallic </a:t>
            </a:r>
            <a:r>
              <a:rPr lang="en-US" dirty="0" err="1">
                <a:latin typeface="Times New Roman" panose="02020603050405020304" pitchFamily="18" charset="0"/>
                <a:cs typeface="Times New Roman" panose="02020603050405020304" pitchFamily="18" charset="0"/>
              </a:rPr>
              <a:t>cations</a:t>
            </a:r>
            <a:r>
              <a:rPr lang="en-US" dirty="0">
                <a:latin typeface="Times New Roman" panose="02020603050405020304" pitchFamily="18" charset="0"/>
                <a:cs typeface="Times New Roman" panose="02020603050405020304" pitchFamily="18" charset="0"/>
              </a:rPr>
              <a:t> found in hard water. In other words, it creates a favorable environment within a pressure vessel made of metal (galvanized) or fiberglass (FRP), facilitating ion exchange. Factors such as water flow rate, desired water hardness, and backwash time are key considerations in designing a resin-based water softener with an appropriate capacity.</a:t>
            </a:r>
          </a:p>
        </p:txBody>
      </p:sp>
      <p:sp>
        <p:nvSpPr>
          <p:cNvPr id="12" name="Rectangle 11"/>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19462" name="Picture 6" descr="Harmony Series | 48,000 Grains Whole House Water Softener with Sediment and  Carbon Pre-Filters | Aquasure US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378" t="21570" r="4496" b="13363"/>
          <a:stretch/>
        </p:blipFill>
        <p:spPr bwMode="auto">
          <a:xfrm>
            <a:off x="6064363" y="2137819"/>
            <a:ext cx="5531511" cy="403829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1395498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92365" y="1784418"/>
            <a:ext cx="6943492" cy="4401205"/>
          </a:xfrm>
          <a:prstGeom prst="rect">
            <a:avLst/>
          </a:prstGeom>
        </p:spPr>
        <p:txBody>
          <a:bodyPr wrap="square">
            <a:spAutoFit/>
          </a:bodyPr>
          <a:lstStyle/>
          <a:p>
            <a:pPr lvl="0" eaLnBrk="0" fontAlgn="base" hangingPunct="0">
              <a:lnSpc>
                <a:spcPct val="150000"/>
              </a:lnSpc>
              <a:spcBef>
                <a:spcPct val="0"/>
              </a:spcBef>
              <a:spcAft>
                <a:spcPct val="0"/>
              </a:spcAft>
              <a:buFontTx/>
              <a:buChar char="•"/>
            </a:pPr>
            <a:r>
              <a:rPr lang="en-US" altLang="en-US" sz="1600" dirty="0" smtClean="0">
                <a:latin typeface="Times New Roman" panose="02020603050405020304" pitchFamily="18" charset="0"/>
                <a:cs typeface="Times New Roman" panose="02020603050405020304" pitchFamily="18" charset="0"/>
              </a:rPr>
              <a:t>Increased </a:t>
            </a:r>
            <a:r>
              <a:rPr lang="en-US" altLang="en-US" sz="1600" dirty="0">
                <a:latin typeface="Times New Roman" panose="02020603050405020304" pitchFamily="18" charset="0"/>
                <a:cs typeface="Times New Roman" panose="02020603050405020304" pitchFamily="18" charset="0"/>
              </a:rPr>
              <a:t>Efficiency of Household Appliances and Plumbing System</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Reduced Energy Consumption Costs</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Lower Consumption of Cleaning Products</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Prevention of White Stains on Clothes and Surfaces</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Maintains Hair Health and Shine After Bathing</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High-Thickness Epoxy Coating (at least 120 microns) Used to Increase Package Lifespan and Protect Against Damage and Corrosion (in metal body tanks)</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Water Distribution System for Even Water Flow and Improved Efficiency</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Resin Bed with High Ion Exchange Capacity, Quick Regeneration, and Low Pressure Drop</a:t>
            </a:r>
          </a:p>
          <a:p>
            <a:pPr lvl="0" eaLnBrk="0" fontAlgn="base" hangingPunct="0">
              <a:lnSpc>
                <a:spcPct val="150000"/>
              </a:lnSpc>
              <a:spcBef>
                <a:spcPct val="0"/>
              </a:spcBef>
              <a:spcAft>
                <a:spcPct val="0"/>
              </a:spcAft>
              <a:buFontTx/>
              <a:buChar char="•"/>
            </a:pPr>
            <a:r>
              <a:rPr lang="en-US" altLang="en-US" sz="1600" dirty="0">
                <a:latin typeface="Times New Roman" panose="02020603050405020304" pitchFamily="18" charset="0"/>
                <a:cs typeface="Times New Roman" panose="02020603050405020304" pitchFamily="18" charset="0"/>
              </a:rPr>
              <a:t>Polyethylene Salt Tank and Suitable Piping for Solution Suction</a:t>
            </a:r>
          </a:p>
          <a:p>
            <a:pPr lvl="0" eaLnBrk="0" fontAlgn="base" hangingPunct="0">
              <a:spcBef>
                <a:spcPct val="0"/>
              </a:spcBef>
              <a:spcAft>
                <a:spcPct val="0"/>
              </a:spcAft>
            </a:pPr>
            <a:endParaRPr lang="en-US" alt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92365" y="1319027"/>
            <a:ext cx="4017190"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a Water Softener:</a:t>
            </a:r>
          </a:p>
        </p:txBody>
      </p:sp>
      <p:sp>
        <p:nvSpPr>
          <p:cNvPr id="18" name="Rectangle 17"/>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23554" name="Picture 2" descr="قیمت سختی گیر رزینی آب اتوماتیک و دستی | پکیج و دستگاه سختی گیر آب صنعتی |  خرید"/>
          <p:cNvPicPr>
            <a:picLocks noChangeAspect="1" noChangeArrowheads="1"/>
          </p:cNvPicPr>
          <p:nvPr/>
        </p:nvPicPr>
        <p:blipFill rotWithShape="1">
          <a:blip r:embed="rId3">
            <a:extLst>
              <a:ext uri="{28A0092B-C50C-407E-A947-70E740481C1C}">
                <a14:useLocalDpi xmlns:a14="http://schemas.microsoft.com/office/drawing/2010/main" val="0"/>
              </a:ext>
            </a:extLst>
          </a:blip>
          <a:srcRect t="5120" b="5368"/>
          <a:stretch/>
        </p:blipFill>
        <p:spPr bwMode="auto">
          <a:xfrm>
            <a:off x="7062345" y="1859077"/>
            <a:ext cx="4966283" cy="438827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3697740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4206700" y="1253115"/>
            <a:ext cx="2569935" cy="400110"/>
          </a:xfrm>
          <a:prstGeom prst="rect">
            <a:avLst/>
          </a:prstGeom>
        </p:spPr>
        <p:txBody>
          <a:bodyPr wrap="none">
            <a:spAutoFit/>
          </a:bodyPr>
          <a:lstStyle/>
          <a:p>
            <a:pPr algn="r" rtl="1"/>
            <a:r>
              <a:rPr lang="en-US" sz="2000" b="1" u="sng" dirty="0">
                <a:latin typeface="Times New Roman" panose="02020603050405020304" pitchFamily="18" charset="0"/>
                <a:cs typeface="Times New Roman" panose="02020603050405020304" pitchFamily="18" charset="0"/>
              </a:rPr>
              <a:t>Chlorination Package</a:t>
            </a:r>
          </a:p>
        </p:txBody>
      </p:sp>
      <p:sp>
        <p:nvSpPr>
          <p:cNvPr id="3" name="Rectangle 2"/>
          <p:cNvSpPr/>
          <p:nvPr/>
        </p:nvSpPr>
        <p:spPr>
          <a:xfrm>
            <a:off x="235345" y="2264687"/>
            <a:ext cx="6541290" cy="3000821"/>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Chlorination Package </a:t>
            </a:r>
            <a:r>
              <a:rPr lang="en-US" dirty="0">
                <a:latin typeface="Times New Roman" panose="02020603050405020304" pitchFamily="18" charset="0"/>
                <a:cs typeface="Times New Roman" panose="02020603050405020304" pitchFamily="18" charset="0"/>
              </a:rPr>
              <a:t>is a device used for disinfecting water with chlorine (gas or chlorine solution). This system typically includes a chlorine tank, injection pump, and control equipment that automatically adjusts the required chlorine dosage based on the volume and quality of the water. These packages are used in desalination plants, water treatment plants, and various industries to eliminate microbes and microbial contaminants.</a:t>
            </a:r>
          </a:p>
        </p:txBody>
      </p:sp>
      <p:sp>
        <p:nvSpPr>
          <p:cNvPr id="12" name="Rectangle 11"/>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24582" name="Picture 6" descr="Chlorinator | Chlorine Injection syste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2084" t="11236" r="21644" b="11160"/>
          <a:stretch/>
        </p:blipFill>
        <p:spPr bwMode="auto">
          <a:xfrm>
            <a:off x="7095744" y="1626042"/>
            <a:ext cx="3538358" cy="462113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2192067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19649" y="1984606"/>
            <a:ext cx="5537386" cy="3539430"/>
          </a:xfrm>
          <a:prstGeom prst="rect">
            <a:avLst/>
          </a:prstGeom>
        </p:spPr>
        <p:txBody>
          <a:bodyPr wrap="square">
            <a:spAutoFit/>
          </a:bodyPr>
          <a:lstStyle/>
          <a:p>
            <a:pPr lvl="0" algn="just" eaLnBrk="0" fontAlgn="base" hangingPunct="0">
              <a:spcBef>
                <a:spcPct val="0"/>
              </a:spcBef>
              <a:spcAft>
                <a:spcPct val="0"/>
              </a:spcAft>
            </a:pPr>
            <a:endParaRPr lang="en-US" altLang="en-US" sz="16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Reduction of Microbial Contaminants</a:t>
            </a:r>
            <a:r>
              <a:rPr lang="en-US" altLang="en-US" sz="1600" dirty="0">
                <a:latin typeface="Times New Roman" panose="02020603050405020304" pitchFamily="18" charset="0"/>
                <a:cs typeface="Times New Roman" panose="02020603050405020304" pitchFamily="18" charset="0"/>
              </a:rPr>
              <a:t>: Chlorination eliminates bacteria, viruses, and other harmful microorganisms in water, helping to improve water quality and safety.</a:t>
            </a:r>
          </a:p>
          <a:p>
            <a:pPr lvl="0" algn="just" eaLnBrk="0" fontAlgn="base" hangingPunct="0">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Long-Lasting Disinfection Effects</a:t>
            </a:r>
            <a:r>
              <a:rPr lang="en-US" altLang="en-US" sz="1600" dirty="0">
                <a:latin typeface="Times New Roman" panose="02020603050405020304" pitchFamily="18" charset="0"/>
                <a:cs typeface="Times New Roman" panose="02020603050405020304" pitchFamily="18" charset="0"/>
              </a:rPr>
              <a:t>: In addition to immediate disinfection, chlorine maintains its antimicrobial effects in the water for a long time, preventing the regrowth of bacteria.</a:t>
            </a:r>
          </a:p>
          <a:p>
            <a:pPr lvl="0" algn="just" eaLnBrk="0" fontAlgn="base" hangingPunct="0">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Low Cost and High Efficiency</a:t>
            </a:r>
            <a:r>
              <a:rPr lang="en-US" altLang="en-US" sz="1600" dirty="0">
                <a:latin typeface="Times New Roman" panose="02020603050405020304" pitchFamily="18" charset="0"/>
                <a:cs typeface="Times New Roman" panose="02020603050405020304" pitchFamily="18" charset="0"/>
              </a:rPr>
              <a:t>: Chlorine is one of the most affordable and effective disinfectants for water, minimizing operational costs in water treatment systems.</a:t>
            </a:r>
          </a:p>
          <a:p>
            <a:pPr lvl="0" algn="just" eaLnBrk="0" fontAlgn="base" hangingPunct="0">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Ease of Implementation and Use</a:t>
            </a:r>
            <a:r>
              <a:rPr lang="en-US" altLang="en-US" sz="1600" dirty="0">
                <a:latin typeface="Times New Roman" panose="02020603050405020304" pitchFamily="18" charset="0"/>
                <a:cs typeface="Times New Roman" panose="02020603050405020304" pitchFamily="18" charset="0"/>
              </a:rPr>
              <a:t>: Chlorination systems are easy to set up and control, automatically providing the appropriate chlorine dosage based on water requirements.</a:t>
            </a:r>
          </a:p>
          <a:p>
            <a:pPr lvl="0" algn="just" eaLnBrk="0" fontAlgn="base" hangingPunct="0">
              <a:spcBef>
                <a:spcPct val="0"/>
              </a:spcBef>
              <a:spcAft>
                <a:spcPct val="0"/>
              </a:spcAft>
            </a:pPr>
            <a:endParaRPr lang="en-US" alt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3223703" y="1275237"/>
            <a:ext cx="4666663" cy="369332"/>
          </a:xfrm>
          <a:prstGeom prst="rect">
            <a:avLst/>
          </a:prstGeom>
        </p:spPr>
        <p:txBody>
          <a:bodyPr wrap="none">
            <a:spAutoFit/>
          </a:bodyPr>
          <a:lstStyle/>
          <a:p>
            <a:pPr algn="r" rtl="1"/>
            <a:r>
              <a:rPr lang="en-US" b="1" u="sng" dirty="0" smtClean="0">
                <a:latin typeface="Times New Roman" panose="02020603050405020304" pitchFamily="18" charset="0"/>
                <a:cs typeface="Times New Roman" panose="02020603050405020304" pitchFamily="18" charset="0"/>
              </a:rPr>
              <a:t>Advantages </a:t>
            </a:r>
            <a:r>
              <a:rPr lang="en-US" b="1" u="sng" dirty="0">
                <a:latin typeface="Times New Roman" panose="02020603050405020304" pitchFamily="18" charset="0"/>
                <a:cs typeface="Times New Roman" panose="02020603050405020304" pitchFamily="18" charset="0"/>
              </a:rPr>
              <a:t>of Using a Chlorination </a:t>
            </a:r>
            <a:r>
              <a:rPr lang="en-US" b="1" u="sng" dirty="0" smtClean="0">
                <a:latin typeface="Times New Roman" panose="02020603050405020304" pitchFamily="18" charset="0"/>
                <a:cs typeface="Times New Roman" panose="02020603050405020304" pitchFamily="18" charset="0"/>
              </a:rPr>
              <a:t>Package</a:t>
            </a:r>
            <a:r>
              <a:rPr lang="en-US" b="1" u="sng" dirty="0">
                <a:latin typeface="Times New Roman" panose="02020603050405020304" pitchFamily="18" charset="0"/>
                <a:cs typeface="Times New Roman" panose="02020603050405020304" pitchFamily="18" charset="0"/>
              </a:rPr>
              <a:t>:</a:t>
            </a:r>
          </a:p>
        </p:txBody>
      </p:sp>
      <p:sp>
        <p:nvSpPr>
          <p:cNvPr id="18" name="Rectangle 17"/>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9723534" y="2150909"/>
            <a:ext cx="2370099" cy="3486690"/>
          </a:xfrm>
          <a:prstGeom prst="rect">
            <a:avLst/>
          </a:prstGeom>
          <a:noFill/>
        </p:spPr>
      </p:pic>
      <p:pic>
        <p:nvPicPr>
          <p:cNvPr id="12" name="Picture 11" descr="Z:\همکاران\خانم مژدهی\GW سایت\تصاویر سایت\کلرزن 1.jpg"/>
          <p:cNvPicPr/>
          <p:nvPr/>
        </p:nvPicPr>
        <p:blipFill rotWithShape="1">
          <a:blip r:embed="rId4" cstate="print">
            <a:extLst>
              <a:ext uri="{28A0092B-C50C-407E-A947-70E740481C1C}">
                <a14:useLocalDpi xmlns:a14="http://schemas.microsoft.com/office/drawing/2010/main" val="0"/>
              </a:ext>
            </a:extLst>
          </a:blip>
          <a:srcRect l="9280"/>
          <a:stretch/>
        </p:blipFill>
        <p:spPr bwMode="auto">
          <a:xfrm>
            <a:off x="5671733" y="2146915"/>
            <a:ext cx="3937103" cy="3494677"/>
          </a:xfrm>
          <a:prstGeom prst="rect">
            <a:avLst/>
          </a:prstGeom>
          <a:noFill/>
          <a:ln>
            <a:noFill/>
          </a:ln>
        </p:spPr>
      </p:pic>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239806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 xmlns:a16="http://schemas.microsoft.com/office/drawing/2014/main"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7"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2" y="2010625"/>
            <a:ext cx="228280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1312" y="2010625"/>
            <a:ext cx="240700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616" y="2010625"/>
            <a:ext cx="2253701"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300" y="2010625"/>
            <a:ext cx="2364385"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1331" y="2010625"/>
            <a:ext cx="2326831"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207106" y="1132479"/>
            <a:ext cx="715260"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ISO</a:t>
            </a:r>
            <a:endParaRPr lang="en-US" b="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4737276" y="1080655"/>
            <a:ext cx="1654920" cy="6182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276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4758726" y="1224296"/>
            <a:ext cx="2464136" cy="461665"/>
          </a:xfrm>
          <a:prstGeom prst="rect">
            <a:avLst/>
          </a:prstGeom>
        </p:spPr>
        <p:txBody>
          <a:bodyPr wrap="none">
            <a:spAutoFit/>
          </a:bodyPr>
          <a:lstStyle/>
          <a:p>
            <a:pPr algn="r" rtl="1"/>
            <a:r>
              <a:rPr lang="en-US" sz="2400" b="1" u="sng" dirty="0" smtClean="0">
                <a:latin typeface="Times New Roman" panose="02020603050405020304" pitchFamily="18" charset="0"/>
                <a:cs typeface="Times New Roman" panose="02020603050405020304" pitchFamily="18" charset="0"/>
              </a:rPr>
              <a:t>Ozone Generator</a:t>
            </a:r>
            <a:endParaRPr lang="en-US" sz="2400" b="1" u="sng" dirty="0">
              <a:latin typeface="Times New Roman" panose="02020603050405020304" pitchFamily="18" charset="0"/>
              <a:cs typeface="Times New Roman" panose="02020603050405020304" pitchFamily="18" charset="0"/>
            </a:endParaRPr>
          </a:p>
        </p:txBody>
      </p:sp>
      <p:sp>
        <p:nvSpPr>
          <p:cNvPr id="3" name="Rectangle 2"/>
          <p:cNvSpPr/>
          <p:nvPr/>
        </p:nvSpPr>
        <p:spPr>
          <a:xfrm>
            <a:off x="147563" y="2541293"/>
            <a:ext cx="6538530" cy="2169825"/>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Ozone Generator </a:t>
            </a:r>
            <a:r>
              <a:rPr lang="en-US" dirty="0">
                <a:latin typeface="Times New Roman" panose="02020603050405020304" pitchFamily="18" charset="0"/>
                <a:cs typeface="Times New Roman" panose="02020603050405020304" pitchFamily="18" charset="0"/>
              </a:rPr>
              <a:t>is a device that uses electrical energy to break down oxygen (O₂) molecules and convert them into ozone (O₃). The generated ozone acts as a powerful oxidizer and disinfectant. These devices are commonly used for disinfecting water, air, and surfaces in various industries and facilities.</a:t>
            </a:r>
          </a:p>
        </p:txBody>
      </p:sp>
      <p:sp>
        <p:nvSpPr>
          <p:cNvPr id="12" name="Rectangle 11"/>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12449"/>
          <a:stretch/>
        </p:blipFill>
        <p:spPr>
          <a:xfrm>
            <a:off x="7436195" y="1887608"/>
            <a:ext cx="4218584" cy="4228419"/>
          </a:xfrm>
          <a:prstGeom prst="rect">
            <a:avLst/>
          </a:prstGeom>
        </p:spPr>
      </p:pic>
      <p:sp>
        <p:nvSpPr>
          <p:cNvPr id="15" name="Rectangle 14"/>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4053824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83319" y="1762979"/>
            <a:ext cx="7283087" cy="4524315"/>
          </a:xfrm>
          <a:prstGeom prst="rect">
            <a:avLst/>
          </a:prstGeom>
        </p:spPr>
        <p:txBody>
          <a:bodyPr wrap="square">
            <a:spAutoFit/>
          </a:bodyPr>
          <a:lstStyle/>
          <a:p>
            <a:pPr lvl="0" algn="just" eaLnBrk="0" fontAlgn="base" hangingPunct="0">
              <a:lnSpc>
                <a:spcPct val="150000"/>
              </a:lnSpc>
              <a:spcBef>
                <a:spcPct val="0"/>
              </a:spcBef>
              <a:spcAft>
                <a:spcPct val="0"/>
              </a:spcAft>
              <a:buFontTx/>
              <a:buChar char="•"/>
            </a:pPr>
            <a:r>
              <a:rPr lang="en-US" altLang="en-US" sz="1600" b="1" dirty="0" smtClean="0">
                <a:latin typeface="Times New Roman" panose="02020603050405020304" pitchFamily="18" charset="0"/>
                <a:cs typeface="Times New Roman" panose="02020603050405020304" pitchFamily="18" charset="0"/>
              </a:rPr>
              <a:t>Powerful </a:t>
            </a:r>
            <a:r>
              <a:rPr lang="en-US" altLang="en-US" sz="1600" b="1" dirty="0">
                <a:latin typeface="Times New Roman" panose="02020603050405020304" pitchFamily="18" charset="0"/>
                <a:cs typeface="Times New Roman" panose="02020603050405020304" pitchFamily="18" charset="0"/>
              </a:rPr>
              <a:t>and Fast Disinfection</a:t>
            </a:r>
            <a:r>
              <a:rPr lang="en-US" altLang="en-US" sz="1600" dirty="0">
                <a:latin typeface="Times New Roman" panose="02020603050405020304" pitchFamily="18" charset="0"/>
                <a:cs typeface="Times New Roman" panose="02020603050405020304" pitchFamily="18" charset="0"/>
              </a:rPr>
              <a:t>: Ozone is one of the strongest disinfectants in the world, more powerful than chlorine, and can destroy viruses, bacteria, and molds in a very short time.</a:t>
            </a:r>
          </a:p>
          <a:p>
            <a:pPr lvl="0" algn="just" eaLnBrk="0" fontAlgn="base" hangingPunct="0">
              <a:lnSpc>
                <a:spcPct val="15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No Harmful Chemical Residues</a:t>
            </a:r>
            <a:r>
              <a:rPr lang="en-US" altLang="en-US" sz="1600" dirty="0">
                <a:latin typeface="Times New Roman" panose="02020603050405020304" pitchFamily="18" charset="0"/>
                <a:cs typeface="Times New Roman" panose="02020603050405020304" pitchFamily="18" charset="0"/>
              </a:rPr>
              <a:t>: Unlike many chemical disinfectants, ozone quickly converts back to ordinary oxygen (O₂) after disinfection, leaving no toxic residues behind.</a:t>
            </a:r>
          </a:p>
          <a:p>
            <a:pPr lvl="0" algn="just" eaLnBrk="0" fontAlgn="base" hangingPunct="0">
              <a:lnSpc>
                <a:spcPct val="15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Reduced Chemical Consumption</a:t>
            </a:r>
            <a:r>
              <a:rPr lang="en-US" altLang="en-US" sz="1600" dirty="0">
                <a:latin typeface="Times New Roman" panose="02020603050405020304" pitchFamily="18" charset="0"/>
                <a:cs typeface="Times New Roman" panose="02020603050405020304" pitchFamily="18" charset="0"/>
              </a:rPr>
              <a:t>: Using an ozone generator significantly reduces reliance on chemicals like chlorine and its compounds, leading to cost savings and greater environmental protection.</a:t>
            </a:r>
          </a:p>
          <a:p>
            <a:pPr lvl="0" algn="just" eaLnBrk="0" fontAlgn="base" hangingPunct="0">
              <a:lnSpc>
                <a:spcPct val="150000"/>
              </a:lnSpc>
              <a:spcBef>
                <a:spcPct val="0"/>
              </a:spcBef>
              <a:spcAft>
                <a:spcPct val="0"/>
              </a:spcAft>
              <a:buFontTx/>
              <a:buChar char="•"/>
            </a:pPr>
            <a:r>
              <a:rPr lang="en-US" altLang="en-US" sz="1600" b="1" dirty="0">
                <a:latin typeface="Times New Roman" panose="02020603050405020304" pitchFamily="18" charset="0"/>
                <a:cs typeface="Times New Roman" panose="02020603050405020304" pitchFamily="18" charset="0"/>
              </a:rPr>
              <a:t>Multiple Applications</a:t>
            </a:r>
            <a:r>
              <a:rPr lang="en-US" altLang="en-US" sz="1600" dirty="0">
                <a:latin typeface="Times New Roman" panose="02020603050405020304" pitchFamily="18" charset="0"/>
                <a:cs typeface="Times New Roman" panose="02020603050405020304" pitchFamily="18" charset="0"/>
              </a:rPr>
              <a:t>: These devices can be used in various fields, including water and wastewater treatment, air disinfection for rooms, food preservation, and surface sterilization</a:t>
            </a:r>
            <a:r>
              <a:rPr lang="en-US" altLang="en-US" sz="1600" dirty="0" smtClean="0">
                <a:latin typeface="Times New Roman" panose="02020603050405020304" pitchFamily="18" charset="0"/>
                <a:cs typeface="Times New Roman" panose="02020603050405020304" pitchFamily="18" charset="0"/>
              </a:rPr>
              <a:t>.</a:t>
            </a:r>
            <a:endParaRPr lang="en-US" alt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57670" y="1329871"/>
            <a:ext cx="4358887" cy="369332"/>
          </a:xfrm>
          <a:prstGeom prst="rect">
            <a:avLst/>
          </a:prstGeom>
        </p:spPr>
        <p:txBody>
          <a:bodyPr wrap="none">
            <a:spAutoFit/>
          </a:bodyPr>
          <a:lstStyle/>
          <a:p>
            <a:pPr algn="r" rtl="1"/>
            <a:r>
              <a:rPr lang="en-US" b="1" u="sng" dirty="0">
                <a:latin typeface="Times New Roman" panose="02020603050405020304" pitchFamily="18" charset="0"/>
                <a:cs typeface="Times New Roman" panose="02020603050405020304" pitchFamily="18" charset="0"/>
              </a:rPr>
              <a:t>Advantages of Using an Ozone Generator:</a:t>
            </a:r>
          </a:p>
        </p:txBody>
      </p:sp>
      <p:sp>
        <p:nvSpPr>
          <p:cNvPr id="18" name="Rectangle 17"/>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GR5000-EP Industrial Ozone Generator. V4 | ZonoSi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931" y="1688359"/>
            <a:ext cx="4535236" cy="45352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123320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2" name="Rectangle 1"/>
          <p:cNvSpPr/>
          <p:nvPr/>
        </p:nvSpPr>
        <p:spPr>
          <a:xfrm>
            <a:off x="113137" y="1496169"/>
            <a:ext cx="3354829" cy="400110"/>
          </a:xfrm>
          <a:prstGeom prst="rect">
            <a:avLst/>
          </a:prstGeom>
        </p:spPr>
        <p:txBody>
          <a:bodyPr wrap="none">
            <a:spAutoFit/>
          </a:bodyPr>
          <a:lstStyle/>
          <a:p>
            <a:pPr algn="r" rtl="1"/>
            <a:r>
              <a:rPr lang="en-US" sz="2000" b="1" u="sng" dirty="0" smtClean="0">
                <a:latin typeface="Times New Roman" panose="02020603050405020304" pitchFamily="18" charset="0"/>
                <a:cs typeface="Times New Roman" panose="02020603050405020304" pitchFamily="18" charset="0"/>
              </a:rPr>
              <a:t>Water </a:t>
            </a:r>
            <a:r>
              <a:rPr lang="en-US" sz="2000" b="1" u="sng" dirty="0">
                <a:latin typeface="Times New Roman" panose="02020603050405020304" pitchFamily="18" charset="0"/>
                <a:cs typeface="Times New Roman" panose="02020603050405020304" pitchFamily="18" charset="0"/>
              </a:rPr>
              <a:t>Treatment </a:t>
            </a:r>
            <a:r>
              <a:rPr lang="en-US" sz="2000" b="1" u="sng" dirty="0" smtClean="0">
                <a:latin typeface="Times New Roman" panose="02020603050405020304" pitchFamily="18" charset="0"/>
                <a:cs typeface="Times New Roman" panose="02020603050405020304" pitchFamily="18" charset="0"/>
              </a:rPr>
              <a:t>Equipment</a:t>
            </a:r>
            <a:endParaRPr lang="en-US" sz="2000" b="1" u="sng" dirty="0">
              <a:latin typeface="Times New Roman" panose="02020603050405020304" pitchFamily="18" charset="0"/>
              <a:cs typeface="Times New Roman" panose="02020603050405020304" pitchFamily="18" charset="0"/>
            </a:endParaRPr>
          </a:p>
        </p:txBody>
      </p:sp>
      <p:sp>
        <p:nvSpPr>
          <p:cNvPr id="3" name="Rectangle 2"/>
          <p:cNvSpPr/>
          <p:nvPr/>
        </p:nvSpPr>
        <p:spPr>
          <a:xfrm>
            <a:off x="184731" y="2446086"/>
            <a:ext cx="6116209" cy="3416320"/>
          </a:xfrm>
          <a:prstGeom prst="rect">
            <a:avLst/>
          </a:prstGeom>
        </p:spPr>
        <p:txBody>
          <a:bodyPr wrap="square">
            <a:spAutoFit/>
          </a:bodyPr>
          <a:lstStyle/>
          <a:p>
            <a:pPr lvl="0" eaLnBrk="0" fontAlgn="base" hangingPunct="0">
              <a:spcBef>
                <a:spcPct val="0"/>
              </a:spcBef>
              <a:spcAft>
                <a:spcPct val="0"/>
              </a:spcAft>
              <a:buFontTx/>
              <a:buChar char="•"/>
            </a:pPr>
            <a:r>
              <a:rPr lang="en-US" altLang="en-US" dirty="0" smtClean="0">
                <a:latin typeface="Times New Roman" panose="02020603050405020304" pitchFamily="18" charset="0"/>
                <a:cs typeface="Times New Roman" panose="02020603050405020304" pitchFamily="18" charset="0"/>
              </a:rPr>
              <a:t>Cartridges </a:t>
            </a:r>
            <a:r>
              <a:rPr lang="en-US" altLang="en-US" dirty="0">
                <a:latin typeface="Times New Roman" panose="02020603050405020304" pitchFamily="18" charset="0"/>
                <a:cs typeface="Times New Roman" panose="02020603050405020304" pitchFamily="18" charset="0"/>
              </a:rPr>
              <a:t>Types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Membranes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Types of Resins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Activated Carbon</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Graded Silica</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Types of UV (Ultraviolet) Systems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Types of Brush Rolls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FRP (Fiberglass Reinforced Plastic) Tanks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Types of High-Pressure Pumps</a:t>
            </a:r>
          </a:p>
          <a:p>
            <a:pPr lvl="0" eaLnBrk="0" fontAlgn="base" hangingPunct="0">
              <a:spcBef>
                <a:spcPct val="0"/>
              </a:spcBef>
              <a:spcAft>
                <a:spcPct val="0"/>
              </a:spcAft>
              <a:buFontTx/>
              <a:buChar char="•"/>
            </a:pPr>
            <a:r>
              <a:rPr lang="en-US" altLang="en-US" dirty="0">
                <a:latin typeface="Times New Roman" panose="02020603050405020304" pitchFamily="18" charset="0"/>
                <a:cs typeface="Times New Roman" panose="02020603050405020304" pitchFamily="18" charset="0"/>
              </a:rPr>
              <a:t>Types of Chemicals (Chlorine, </a:t>
            </a:r>
            <a:r>
              <a:rPr lang="en-US" altLang="en-US" dirty="0" err="1">
                <a:latin typeface="Times New Roman" panose="02020603050405020304" pitchFamily="18" charset="0"/>
                <a:cs typeface="Times New Roman" panose="02020603050405020304" pitchFamily="18" charset="0"/>
              </a:rPr>
              <a:t>Metabisulfite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Antiscalant</a:t>
            </a:r>
            <a:r>
              <a:rPr lang="en-US" altLang="en-US" dirty="0">
                <a:latin typeface="Times New Roman" panose="02020603050405020304" pitchFamily="18" charset="0"/>
                <a:cs typeface="Times New Roman" panose="02020603050405020304" pitchFamily="18" charset="0"/>
              </a:rPr>
              <a:t>, System Cleaning Agents, etc.)</a:t>
            </a:r>
          </a:p>
          <a:p>
            <a:pPr lvl="0" eaLnBrk="0" fontAlgn="base" hangingPunct="0">
              <a:spcBef>
                <a:spcPct val="0"/>
              </a:spcBef>
              <a:spcAft>
                <a:spcPct val="0"/>
              </a:spcAft>
            </a:pPr>
            <a:endParaRPr lang="en-US" alt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فیلتر ممبران 8 اینچ فیلمتک FILMTEC مدل bw30-400 - خالص آب"/>
          <p:cNvPicPr/>
          <p:nvPr/>
        </p:nvPicPr>
        <p:blipFill rotWithShape="1">
          <a:blip r:embed="rId4" cstate="print">
            <a:extLst>
              <a:ext uri="{28A0092B-C50C-407E-A947-70E740481C1C}">
                <a14:useLocalDpi xmlns:a14="http://schemas.microsoft.com/office/drawing/2010/main" val="0"/>
              </a:ext>
            </a:extLst>
          </a:blip>
          <a:srcRect t="27179" b="29723"/>
          <a:stretch/>
        </p:blipFill>
        <p:spPr bwMode="auto">
          <a:xfrm>
            <a:off x="5568171" y="1476622"/>
            <a:ext cx="2341245" cy="1008380"/>
          </a:xfrm>
          <a:prstGeom prst="rect">
            <a:avLst/>
          </a:prstGeom>
          <a:noFill/>
          <a:ln>
            <a:noFill/>
          </a:ln>
          <a:extLst>
            <a:ext uri="{53640926-AAD7-44D8-BBD7-CCE9431645EC}">
              <a14:shadowObscured xmlns:a14="http://schemas.microsoft.com/office/drawing/2010/main"/>
            </a:ext>
          </a:extLst>
        </p:spPr>
      </p:pic>
      <p:pic>
        <p:nvPicPr>
          <p:cNvPr id="16" name="Picture 15" descr="لیست قیمت آب سردکن و تصفیه آب، ۲۶ آبان، صفحه ۲۸ | ترب"/>
          <p:cNvPicPr/>
          <p:nvPr/>
        </p:nvPicPr>
        <p:blipFill rotWithShape="1">
          <a:blip r:embed="rId5" cstate="print">
            <a:extLst>
              <a:ext uri="{28A0092B-C50C-407E-A947-70E740481C1C}">
                <a14:useLocalDpi xmlns:a14="http://schemas.microsoft.com/office/drawing/2010/main" val="0"/>
              </a:ext>
            </a:extLst>
          </a:blip>
          <a:srcRect t="12240" b="10983"/>
          <a:stretch/>
        </p:blipFill>
        <p:spPr bwMode="auto">
          <a:xfrm>
            <a:off x="5751662" y="4706649"/>
            <a:ext cx="2040890" cy="1566589"/>
          </a:xfrm>
          <a:prstGeom prst="rect">
            <a:avLst/>
          </a:prstGeom>
          <a:noFill/>
          <a:ln>
            <a:noFill/>
          </a:ln>
          <a:extLst>
            <a:ext uri="{53640926-AAD7-44D8-BBD7-CCE9431645EC}">
              <a14:shadowObscured xmlns:a14="http://schemas.microsoft.com/office/drawing/2010/main"/>
            </a:ext>
          </a:extLst>
        </p:spPr>
      </p:pic>
      <p:pic>
        <p:nvPicPr>
          <p:cNvPr id="17" name="Picture 16" descr="Activated Carbon | Inaexport"/>
          <p:cNvPicPr/>
          <p:nvPr/>
        </p:nvPicPr>
        <p:blipFill rotWithShape="1">
          <a:blip r:embed="rId6" cstate="print">
            <a:extLst>
              <a:ext uri="{28A0092B-C50C-407E-A947-70E740481C1C}">
                <a14:useLocalDpi xmlns:a14="http://schemas.microsoft.com/office/drawing/2010/main" val="0"/>
              </a:ext>
            </a:extLst>
          </a:blip>
          <a:srcRect l="6120" t="4751" r="3670" b="4570"/>
          <a:stretch/>
        </p:blipFill>
        <p:spPr bwMode="auto">
          <a:xfrm>
            <a:off x="8776041" y="1749980"/>
            <a:ext cx="1623975" cy="1631289"/>
          </a:xfrm>
          <a:prstGeom prst="rect">
            <a:avLst/>
          </a:prstGeom>
          <a:noFill/>
          <a:ln>
            <a:noFill/>
          </a:ln>
        </p:spPr>
      </p:pic>
      <p:pic>
        <p:nvPicPr>
          <p:cNvPr id="18" name="Picture 17" descr="Products and Applications – Silica Earth Resource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9586" y="4898478"/>
            <a:ext cx="1795780" cy="1346835"/>
          </a:xfrm>
          <a:prstGeom prst="rect">
            <a:avLst/>
          </a:prstGeom>
          <a:noFill/>
          <a:ln>
            <a:noFill/>
          </a:ln>
        </p:spPr>
      </p:pic>
      <p:pic>
        <p:nvPicPr>
          <p:cNvPr id="19" name="Picture 18" descr="Ultimate Guide to Water Softener Resins – Aquasure US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5141" y="3457206"/>
            <a:ext cx="1800225" cy="1221372"/>
          </a:xfrm>
          <a:prstGeom prst="rect">
            <a:avLst/>
          </a:prstGeom>
          <a:noFill/>
          <a:ln>
            <a:noFill/>
          </a:ln>
        </p:spPr>
      </p:pic>
      <p:pic>
        <p:nvPicPr>
          <p:cNvPr id="20" name="Picture 19" descr="White Plastic RO Filter Cartridges, Capacity: 100 L at Rs 850/unit in  Ahmedabad"/>
          <p:cNvPicPr/>
          <p:nvPr/>
        </p:nvPicPr>
        <p:blipFill rotWithShape="1">
          <a:blip r:embed="rId9" cstate="print">
            <a:extLst>
              <a:ext uri="{28A0092B-C50C-407E-A947-70E740481C1C}">
                <a14:useLocalDpi xmlns:a14="http://schemas.microsoft.com/office/drawing/2010/main" val="0"/>
              </a:ext>
            </a:extLst>
          </a:blip>
          <a:srcRect l="10396" t="9010" r="13954" b="4648"/>
          <a:stretch/>
        </p:blipFill>
        <p:spPr bwMode="auto">
          <a:xfrm>
            <a:off x="5834233" y="2577420"/>
            <a:ext cx="1789059" cy="1997894"/>
          </a:xfrm>
          <a:prstGeom prst="rect">
            <a:avLst/>
          </a:prstGeom>
          <a:noFill/>
          <a:ln>
            <a:noFill/>
          </a:ln>
          <a:extLst>
            <a:ext uri="{53640926-AAD7-44D8-BBD7-CCE9431645EC}">
              <a14:shadowObscured xmlns:a14="http://schemas.microsoft.com/office/drawing/2010/main"/>
            </a:ext>
          </a:extLst>
        </p:spPr>
      </p:pic>
      <p:sp>
        <p:nvSpPr>
          <p:cNvPr id="21" name="Rectangle 20"/>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4129343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0"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351129" y="6413533"/>
            <a:ext cx="2241654" cy="305348"/>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های تصفیه آب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53" t="42111" r="67413" b="5918"/>
          <a:stretch/>
        </p:blipFill>
        <p:spPr>
          <a:xfrm>
            <a:off x="402336" y="2463076"/>
            <a:ext cx="2421331" cy="2472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3458219" y="2958036"/>
            <a:ext cx="6096000" cy="1569660"/>
          </a:xfrm>
          <a:prstGeom prst="rect">
            <a:avLst/>
          </a:prstGeom>
        </p:spPr>
        <p:txBody>
          <a:bodyPr>
            <a:spAutoFit/>
          </a:bodyPr>
          <a:lstStyle/>
          <a:p>
            <a:r>
              <a:rPr lang="en-US" sz="2400" dirty="0">
                <a:latin typeface="Times New Roman" panose="02020603050405020304" pitchFamily="18" charset="0"/>
                <a:cs typeface="Times New Roman" panose="02020603050405020304" pitchFamily="18" charset="0"/>
              </a:rPr>
              <a:t>Web: WWW.GW-company.com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5"/>
              </a:rPr>
              <a:t>WWW.GW-company.ir</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Email</a:t>
            </a:r>
            <a:r>
              <a:rPr lang="en-US" sz="2400" dirty="0">
                <a:latin typeface="Times New Roman" panose="02020603050405020304" pitchFamily="18" charset="0"/>
                <a:cs typeface="Times New Roman" panose="02020603050405020304" pitchFamily="18" charset="0"/>
              </a:rPr>
              <a:t>: info@GW-company.com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6"/>
              </a:rPr>
              <a:t>Admin@GW-company.com</a:t>
            </a:r>
            <a:endParaRPr lang="en-US" sz="2400" dirty="0" smtClean="0">
              <a:latin typeface="Times New Roman" panose="02020603050405020304" pitchFamily="18" charset="0"/>
              <a:cs typeface="Times New Roman" panose="02020603050405020304" pitchFamily="18" charset="0"/>
            </a:endParaRPr>
          </a:p>
        </p:txBody>
      </p:sp>
      <p:sp>
        <p:nvSpPr>
          <p:cNvPr id="16" name="Rectangle 15"/>
          <p:cNvSpPr/>
          <p:nvPr/>
        </p:nvSpPr>
        <p:spPr>
          <a:xfrm>
            <a:off x="7990087" y="3044919"/>
            <a:ext cx="6096000" cy="1200329"/>
          </a:xfrm>
          <a:prstGeom prst="rect">
            <a:avLst/>
          </a:prstGeom>
        </p:spPr>
        <p:txBody>
          <a:bodyPr>
            <a:spAutoFit/>
          </a:bodyPr>
          <a:lstStyle/>
          <a:p>
            <a:r>
              <a:rPr lang="en-US" sz="2400" dirty="0">
                <a:latin typeface="Times New Roman" panose="02020603050405020304" pitchFamily="18" charset="0"/>
                <a:cs typeface="Times New Roman" panose="02020603050405020304" pitchFamily="18" charset="0"/>
              </a:rPr>
              <a:t>Contact us: +982144455965</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+989124173691</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+989122148067</a:t>
            </a:r>
          </a:p>
        </p:txBody>
      </p:sp>
      <p:sp>
        <p:nvSpPr>
          <p:cNvPr id="12" name="Rectangle 11"/>
          <p:cNvSpPr/>
          <p:nvPr/>
        </p:nvSpPr>
        <p:spPr>
          <a:xfrm>
            <a:off x="235345" y="6381450"/>
            <a:ext cx="2747525" cy="369513"/>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Tree>
    <p:extLst>
      <p:ext uri="{BB962C8B-B14F-4D97-AF65-F5344CB8AC3E}">
        <p14:creationId xmlns:p14="http://schemas.microsoft.com/office/powerpoint/2010/main" val="117454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7411431" y="2770223"/>
            <a:ext cx="4268112" cy="2677656"/>
          </a:xfrm>
          <a:prstGeom prst="rect">
            <a:avLst/>
          </a:prstGeom>
          <a:ln>
            <a:noFill/>
          </a:ln>
        </p:spPr>
        <p:txBody>
          <a:bodyPr wrap="square">
            <a:spAutoFit/>
          </a:bodyPr>
          <a:lstStyle/>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Septic Tank</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Pumping Station</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Grease Trap</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ASBR </a:t>
            </a:r>
            <a:r>
              <a:rPr lang="en-US" sz="1600" dirty="0">
                <a:latin typeface="Times New Roman" panose="02020603050405020304" pitchFamily="18" charset="0"/>
                <a:cs typeface="Times New Roman" panose="02020603050405020304" pitchFamily="18" charset="0"/>
              </a:rPr>
              <a:t>(Anaerobic Sequencing Batch Reactor</a:t>
            </a:r>
            <a:r>
              <a:rPr lang="en-US" sz="1600" dirty="0" smtClean="0">
                <a:latin typeface="Times New Roman" panose="02020603050405020304" pitchFamily="18" charset="0"/>
                <a:cs typeface="Times New Roman" panose="02020603050405020304" pitchFamily="18" charset="0"/>
              </a:rPr>
              <a:t>)</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MBBR </a:t>
            </a:r>
            <a:r>
              <a:rPr lang="en-US" sz="1600" dirty="0">
                <a:latin typeface="Times New Roman" panose="02020603050405020304" pitchFamily="18" charset="0"/>
                <a:cs typeface="Times New Roman" panose="02020603050405020304" pitchFamily="18" charset="0"/>
              </a:rPr>
              <a:t>(Moving Bed Biofilm Reactor</a:t>
            </a:r>
            <a:r>
              <a:rPr lang="en-US" sz="1600" dirty="0" smtClean="0">
                <a:latin typeface="Times New Roman" panose="02020603050405020304" pitchFamily="18" charset="0"/>
                <a:cs typeface="Times New Roman" panose="02020603050405020304" pitchFamily="18" charset="0"/>
              </a:rPr>
              <a:t>)</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A2O </a:t>
            </a:r>
            <a:r>
              <a:rPr lang="en-US" sz="1600" dirty="0">
                <a:latin typeface="Times New Roman" panose="02020603050405020304" pitchFamily="18" charset="0"/>
                <a:cs typeface="Times New Roman" panose="02020603050405020304" pitchFamily="18" charset="0"/>
              </a:rPr>
              <a:t>(Anaerobic, Anoxic, and </a:t>
            </a:r>
            <a:r>
              <a:rPr lang="en-US" sz="1600" dirty="0" err="1">
                <a:latin typeface="Times New Roman" panose="02020603050405020304" pitchFamily="18" charset="0"/>
                <a:cs typeface="Times New Roman" panose="02020603050405020304" pitchFamily="18" charset="0"/>
              </a:rPr>
              <a:t>Oxic</a:t>
            </a:r>
            <a:r>
              <a:rPr lang="en-US" sz="1600" dirty="0">
                <a:latin typeface="Times New Roman" panose="02020603050405020304" pitchFamily="18" charset="0"/>
                <a:cs typeface="Times New Roman" panose="02020603050405020304" pitchFamily="18" charset="0"/>
              </a:rPr>
              <a:t> Process</a:t>
            </a:r>
            <a:r>
              <a:rPr lang="en-US" sz="1600" dirty="0" smtClean="0">
                <a:latin typeface="Times New Roman" panose="02020603050405020304" pitchFamily="18" charset="0"/>
                <a:cs typeface="Times New Roman" panose="02020603050405020304" pitchFamily="18" charset="0"/>
              </a:rPr>
              <a:t>)</a:t>
            </a:r>
          </a:p>
          <a:p>
            <a:pPr marL="285750" lvl="0" indent="-285750" algn="l">
              <a:lnSpc>
                <a:spcPct val="150000"/>
              </a:lnSpc>
              <a:spcAft>
                <a:spcPts val="0"/>
              </a:spcAft>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Gray </a:t>
            </a:r>
            <a:r>
              <a:rPr lang="en-US" sz="1600" dirty="0">
                <a:latin typeface="Times New Roman" panose="02020603050405020304" pitchFamily="18" charset="0"/>
                <a:cs typeface="Times New Roman" panose="02020603050405020304" pitchFamily="18" charset="0"/>
              </a:rPr>
              <a:t>Water </a:t>
            </a:r>
            <a:r>
              <a:rPr lang="en-US" sz="1600" dirty="0" smtClean="0">
                <a:latin typeface="Times New Roman" panose="02020603050405020304" pitchFamily="18" charset="0"/>
                <a:cs typeface="Times New Roman" panose="02020603050405020304" pitchFamily="18" charset="0"/>
              </a:rPr>
              <a:t>Treatment</a:t>
            </a: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40178" y="2611835"/>
            <a:ext cx="6096000" cy="2585323"/>
          </a:xfrm>
          <a:prstGeom prst="rect">
            <a:avLst/>
          </a:prstGeom>
          <a:ln>
            <a:noFill/>
          </a:ln>
        </p:spPr>
        <p:txBody>
          <a:bodyPr>
            <a:spAutoFit/>
          </a:bodyPr>
          <a:lstStyle/>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Reverse Osmosis</a:t>
            </a:r>
          </a:p>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Sand Filter</a:t>
            </a:r>
          </a:p>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Water Softener</a:t>
            </a:r>
          </a:p>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Chlorination</a:t>
            </a:r>
          </a:p>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Ozone Generator</a:t>
            </a:r>
          </a:p>
          <a:p>
            <a:pPr marL="342900" lvl="0" indent="-342900" algn="l">
              <a:lnSpc>
                <a:spcPct val="150000"/>
              </a:lnSpc>
              <a:spcAft>
                <a:spcPts val="0"/>
              </a:spcAft>
              <a:buFont typeface="Wingdings" panose="05000000000000000000" pitchFamily="2" charset="2"/>
              <a:buChar char=""/>
            </a:pPr>
            <a:r>
              <a:rPr lang="en-US" dirty="0">
                <a:latin typeface="Times New Roman" panose="02020603050405020304" pitchFamily="18" charset="0"/>
                <a:ea typeface="Times New Roman" panose="02020603050405020304" pitchFamily="18" charset="0"/>
                <a:cs typeface="B Nazanin" panose="00000400000000000000" pitchFamily="2" charset="-78"/>
              </a:rPr>
              <a:t>Water Treatment Equipment</a:t>
            </a:r>
          </a:p>
        </p:txBody>
      </p:sp>
      <p:sp>
        <p:nvSpPr>
          <p:cNvPr id="11" name="Rectangle 10"/>
          <p:cNvSpPr/>
          <p:nvPr/>
        </p:nvSpPr>
        <p:spPr>
          <a:xfrm>
            <a:off x="7428893" y="2337112"/>
            <a:ext cx="3937684" cy="2717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
        <p:nvSpPr>
          <p:cNvPr id="12" name="Rectangle 11"/>
          <p:cNvSpPr/>
          <p:nvPr/>
        </p:nvSpPr>
        <p:spPr>
          <a:xfrm>
            <a:off x="1140178" y="2337111"/>
            <a:ext cx="4179968" cy="271779"/>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Water Treatment Systems</a:t>
            </a:r>
          </a:p>
        </p:txBody>
      </p:sp>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9537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1" name="Rectangle 10"/>
          <p:cNvSpPr/>
          <p:nvPr/>
        </p:nvSpPr>
        <p:spPr>
          <a:xfrm>
            <a:off x="3789273" y="3044919"/>
            <a:ext cx="4308653" cy="9784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
        <p:nvSpPr>
          <p:cNvPr id="13"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3155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4" name="Rectangle 13"/>
          <p:cNvSpPr/>
          <p:nvPr/>
        </p:nvSpPr>
        <p:spPr>
          <a:xfrm>
            <a:off x="4557052" y="1166205"/>
            <a:ext cx="3077894" cy="400110"/>
          </a:xfrm>
          <a:prstGeom prst="rect">
            <a:avLst/>
          </a:prstGeom>
        </p:spPr>
        <p:txBody>
          <a:bodyPr wrap="none">
            <a:spAutoFit/>
          </a:bodyPr>
          <a:lstStyle/>
          <a:p>
            <a:r>
              <a:rPr lang="en-US" sz="2000" b="1" u="sng" dirty="0">
                <a:latin typeface="Times New Roman" panose="02020603050405020304" pitchFamily="18" charset="0"/>
                <a:cs typeface="Times New Roman" panose="02020603050405020304" pitchFamily="18" charset="0"/>
              </a:rPr>
              <a:t>Septic Tank (</a:t>
            </a:r>
            <a:r>
              <a:rPr lang="en-US" sz="2000" b="1" u="sng" dirty="0" err="1">
                <a:latin typeface="Times New Roman" panose="02020603050405020304" pitchFamily="18" charset="0"/>
                <a:cs typeface="Times New Roman" panose="02020603050405020304" pitchFamily="18" charset="0"/>
              </a:rPr>
              <a:t>Imhoff</a:t>
            </a:r>
            <a:r>
              <a:rPr lang="en-US" sz="2000" b="1" u="sng" dirty="0">
                <a:latin typeface="Times New Roman" panose="02020603050405020304" pitchFamily="18" charset="0"/>
                <a:cs typeface="Times New Roman" panose="02020603050405020304" pitchFamily="18" charset="0"/>
              </a:rPr>
              <a:t> Tank</a:t>
            </a:r>
            <a:r>
              <a:rPr lang="en-US" sz="2000" b="1" u="sng" dirty="0">
                <a:cs typeface="B Nazanin" panose="00000400000000000000" pitchFamily="2" charset="-78"/>
              </a:rPr>
              <a:t>)</a:t>
            </a:r>
          </a:p>
        </p:txBody>
      </p:sp>
      <p:sp>
        <p:nvSpPr>
          <p:cNvPr id="15" name="Rectangle 14"/>
          <p:cNvSpPr/>
          <p:nvPr/>
        </p:nvSpPr>
        <p:spPr>
          <a:xfrm>
            <a:off x="89938" y="1651865"/>
            <a:ext cx="12012123" cy="923330"/>
          </a:xfrm>
          <a:prstGeom prst="rect">
            <a:avLst/>
          </a:prstGeom>
        </p:spPr>
        <p:txBody>
          <a:bodyPr wrap="square">
            <a:spAutoFit/>
          </a:bodyPr>
          <a:lstStyle/>
          <a:p>
            <a:pPr algn="l"/>
            <a:r>
              <a:rPr lang="en-US" dirty="0">
                <a:latin typeface="Times New Roman" panose="02020603050405020304" pitchFamily="18" charset="0"/>
                <a:cs typeface="Times New Roman" panose="02020603050405020304" pitchFamily="18" charset="0"/>
              </a:rPr>
              <a:t>Septic tanks are used as one of the common methods in wastewater treatment. These reactors, which are constructed in the form of vertical or horizontal cylinders in various diameters, are capable of easily removing suspended solids in wastewater during an appropriate retention time, thus reducing the pollution load of both soluble and insoluble contaminants in the wastewater.</a:t>
            </a:r>
          </a:p>
        </p:txBody>
      </p:sp>
      <p:pic>
        <p:nvPicPr>
          <p:cNvPr id="3081" name="Picture 9" descr="How Does My Septic System Work? - Peak Se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54" b="2774"/>
          <a:stretch/>
        </p:blipFill>
        <p:spPr bwMode="auto">
          <a:xfrm>
            <a:off x="2992064" y="2507471"/>
            <a:ext cx="6014991" cy="372209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2039457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106832" y="1640421"/>
            <a:ext cx="6317674" cy="452431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Execution Speed</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Very reasonable cost</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treatment efficiency in this reactor is up to 50%</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Solid removal up to 90% and removal of colloidal suspended solids up to 60%</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Suitable for areas with a high water table or poor soil absorption capacity</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 need for electrical or mechanical equipment, thus no requirement for daily maintenance and operation (operational management)</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Can be used in coastal villas, residential towers, residential complexes, public services such as parks, factories, industrial complexes, and military bases</a:t>
            </a:r>
          </a:p>
        </p:txBody>
      </p:sp>
      <p:sp>
        <p:nvSpPr>
          <p:cNvPr id="10" name="Rectangle 9"/>
          <p:cNvSpPr/>
          <p:nvPr/>
        </p:nvSpPr>
        <p:spPr>
          <a:xfrm>
            <a:off x="196280" y="1258885"/>
            <a:ext cx="3596177" cy="369332"/>
          </a:xfrm>
          <a:prstGeom prst="rect">
            <a:avLst/>
          </a:prstGeom>
        </p:spPr>
        <p:txBody>
          <a:bodyPr wrap="none">
            <a:spAutoFit/>
          </a:bodyPr>
          <a:lstStyle/>
          <a:p>
            <a:r>
              <a:rPr lang="en-US" b="1" u="sng" dirty="0">
                <a:latin typeface="Times New Roman" panose="02020603050405020304" pitchFamily="18" charset="0"/>
                <a:cs typeface="Times New Roman" panose="02020603050405020304" pitchFamily="18" charset="0"/>
              </a:rPr>
              <a:t>Advantages of Using Septic Tanks:</a:t>
            </a:r>
          </a:p>
        </p:txBody>
      </p:sp>
      <p:sp>
        <p:nvSpPr>
          <p:cNvPr id="11" name="Rectangle 10"/>
          <p:cNvSpPr/>
          <p:nvPr/>
        </p:nvSpPr>
        <p:spPr>
          <a:xfrm>
            <a:off x="6773907" y="3374266"/>
            <a:ext cx="287168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Precast Concrete Septic Tank</a:t>
            </a:r>
          </a:p>
        </p:txBody>
      </p:sp>
      <p:sp>
        <p:nvSpPr>
          <p:cNvPr id="13" name="Rectangle 12"/>
          <p:cNvSpPr/>
          <p:nvPr/>
        </p:nvSpPr>
        <p:spPr>
          <a:xfrm>
            <a:off x="9494480" y="5203066"/>
            <a:ext cx="2276201"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B Nazanin" panose="00000400000000000000" pitchFamily="2" charset="-78"/>
              </a:rPr>
              <a:t>Fiberglass Septic Tank</a:t>
            </a:r>
          </a:p>
        </p:txBody>
      </p:sp>
      <p:sp>
        <p:nvSpPr>
          <p:cNvPr id="15" name="Rectangle 14"/>
          <p:cNvSpPr/>
          <p:nvPr/>
        </p:nvSpPr>
        <p:spPr>
          <a:xfrm>
            <a:off x="9487476" y="1890327"/>
            <a:ext cx="253684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Polyethylene Septic Tank</a:t>
            </a:r>
          </a:p>
        </p:txBody>
      </p:sp>
      <p:pic>
        <p:nvPicPr>
          <p:cNvPr id="16" name="Picture 15" descr="Septic Tanks - Wilbert Precast Inc."/>
          <p:cNvPicPr/>
          <p:nvPr/>
        </p:nvPicPr>
        <p:blipFill rotWithShape="1">
          <a:blip r:embed="rId3" cstate="print">
            <a:extLst>
              <a:ext uri="{28A0092B-C50C-407E-A947-70E740481C1C}">
                <a14:useLocalDpi xmlns:a14="http://schemas.microsoft.com/office/drawing/2010/main" val="0"/>
              </a:ext>
            </a:extLst>
          </a:blip>
          <a:srcRect l="8405" t="21570" r="16296" b="20154"/>
          <a:stretch/>
        </p:blipFill>
        <p:spPr bwMode="auto">
          <a:xfrm>
            <a:off x="9545487" y="2863077"/>
            <a:ext cx="2626157" cy="1594714"/>
          </a:xfrm>
          <a:prstGeom prst="rect">
            <a:avLst/>
          </a:prstGeom>
          <a:noFill/>
          <a:ln>
            <a:noFill/>
          </a:ln>
          <a:extLst>
            <a:ext uri="{53640926-AAD7-44D8-BBD7-CCE9431645EC}">
              <a14:shadowObscured xmlns:a14="http://schemas.microsoft.com/office/drawing/2010/main"/>
            </a:ext>
          </a:extLst>
        </p:spPr>
      </p:pic>
      <p:pic>
        <p:nvPicPr>
          <p:cNvPr id="17" name="Picture 16" descr="سپتیک تانک | معرفی انواع گندانبار | قیمت روز"/>
          <p:cNvPicPr/>
          <p:nvPr/>
        </p:nvPicPr>
        <p:blipFill rotWithShape="1">
          <a:blip r:embed="rId4" cstate="print">
            <a:extLst>
              <a:ext uri="{28A0092B-C50C-407E-A947-70E740481C1C}">
                <a14:useLocalDpi xmlns:a14="http://schemas.microsoft.com/office/drawing/2010/main" val="0"/>
              </a:ext>
            </a:extLst>
          </a:blip>
          <a:srcRect t="6318" b="10162"/>
          <a:stretch/>
        </p:blipFill>
        <p:spPr bwMode="auto">
          <a:xfrm>
            <a:off x="6619995" y="1332488"/>
            <a:ext cx="2902264" cy="1733703"/>
          </a:xfrm>
          <a:prstGeom prst="rect">
            <a:avLst/>
          </a:prstGeom>
          <a:noFill/>
          <a:ln>
            <a:noFill/>
          </a:ln>
        </p:spPr>
      </p:pic>
      <p:pic>
        <p:nvPicPr>
          <p:cNvPr id="18" name="Picture 17"/>
          <p:cNvPicPr/>
          <p:nvPr/>
        </p:nvPicPr>
        <p:blipFill rotWithShape="1">
          <a:blip r:embed="rId5" cstate="print">
            <a:extLst>
              <a:ext uri="{28A0092B-C50C-407E-A947-70E740481C1C}">
                <a14:useLocalDpi xmlns:a14="http://schemas.microsoft.com/office/drawing/2010/main" val="0"/>
              </a:ext>
            </a:extLst>
          </a:blip>
          <a:srcRect t="7513" b="6551"/>
          <a:stretch/>
        </p:blipFill>
        <p:spPr bwMode="auto">
          <a:xfrm>
            <a:off x="6710847" y="4481351"/>
            <a:ext cx="2834640" cy="1828800"/>
          </a:xfrm>
          <a:prstGeom prst="rect">
            <a:avLst/>
          </a:prstGeom>
          <a:ln>
            <a:noFill/>
          </a:ln>
          <a:extLst>
            <a:ext uri="{53640926-AAD7-44D8-BBD7-CCE9431645EC}">
              <a14:shadowObscured xmlns:a14="http://schemas.microsoft.com/office/drawing/2010/main"/>
            </a:ext>
          </a:extLst>
        </p:spPr>
      </p:pic>
      <p:sp>
        <p:nvSpPr>
          <p:cNvPr id="20" name="Rectangle 19"/>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9"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22"/>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911538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14" name="Rectangle 13"/>
          <p:cNvSpPr/>
          <p:nvPr/>
        </p:nvSpPr>
        <p:spPr>
          <a:xfrm>
            <a:off x="5396160" y="1080655"/>
            <a:ext cx="2028119" cy="498663"/>
          </a:xfrm>
          <a:prstGeom prst="rect">
            <a:avLst/>
          </a:prstGeom>
        </p:spPr>
        <p:txBody>
          <a:bodyPr wrap="none">
            <a:spAutoFit/>
          </a:bodyPr>
          <a:lstStyle/>
          <a:p>
            <a:pPr lvl="0">
              <a:lnSpc>
                <a:spcPct val="150000"/>
              </a:lnSpc>
            </a:pPr>
            <a:r>
              <a:rPr lang="en-US" sz="2000" b="1" u="sng" dirty="0">
                <a:latin typeface="Times New Roman" panose="02020603050405020304" pitchFamily="18" charset="0"/>
                <a:cs typeface="Times New Roman" panose="02020603050405020304" pitchFamily="18" charset="0"/>
              </a:rPr>
              <a:t>Pumping Station</a:t>
            </a:r>
          </a:p>
        </p:txBody>
      </p:sp>
      <p:sp>
        <p:nvSpPr>
          <p:cNvPr id="15" name="Rectangle 14"/>
          <p:cNvSpPr/>
          <p:nvPr/>
        </p:nvSpPr>
        <p:spPr>
          <a:xfrm>
            <a:off x="380390" y="2198753"/>
            <a:ext cx="4810743" cy="3000821"/>
          </a:xfrm>
          <a:prstGeom prst="rect">
            <a:avLst/>
          </a:prstGeom>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Sewage Pumping Station is a reservoir used for transferring and relocating wastewater from lower areas to higher areas or towards wastewater treatment systems or urban patterns. These stations use powerful pumps to maintain the flow of wastewater in the sewage networks, preventing blockages and accumulation in the system.</a:t>
            </a:r>
          </a:p>
        </p:txBody>
      </p:sp>
      <p:pic>
        <p:nvPicPr>
          <p:cNvPr id="2" name="Picture 1"/>
          <p:cNvPicPr>
            <a:picLocks noChangeAspect="1"/>
          </p:cNvPicPr>
          <p:nvPr/>
        </p:nvPicPr>
        <p:blipFill>
          <a:blip r:embed="rId3"/>
          <a:stretch>
            <a:fillRect/>
          </a:stretch>
        </p:blipFill>
        <p:spPr>
          <a:xfrm>
            <a:off x="5695235" y="1793857"/>
            <a:ext cx="6159086" cy="4434542"/>
          </a:xfrm>
          <a:prstGeom prst="rect">
            <a:avLst/>
          </a:prstGeom>
        </p:spPr>
      </p:pic>
      <p:sp>
        <p:nvSpPr>
          <p:cNvPr id="12" name="Rectangle 11"/>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1"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741958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6317673"/>
            <a:ext cx="1219200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xmlns="" id="{3F958ADC-D583-41EF-4240-091E41463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3354" y="6349726"/>
            <a:ext cx="1793600" cy="432963"/>
          </a:xfrm>
          <a:prstGeom prst="rect">
            <a:avLst/>
          </a:prstGeom>
        </p:spPr>
      </p:pic>
      <p:sp>
        <p:nvSpPr>
          <p:cNvPr id="4" name="Rectangle 3"/>
          <p:cNvSpPr/>
          <p:nvPr/>
        </p:nvSpPr>
        <p:spPr>
          <a:xfrm>
            <a:off x="75574" y="2017598"/>
            <a:ext cx="5864367" cy="4154984"/>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sewage pumping station provides ease of installation for a sewage system and has the potential to reduce construction costs.</a:t>
            </a:r>
            <a:endParaRPr lang="fa-IR"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Wastewater is pumped automatically without human contact, eliminating the risk of health issues.</a:t>
            </a:r>
            <a:endParaRPr lang="fa-IR"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Various pump sizes are available for both residential and commercial applications.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Pumps are often used to prevent blockages.</a:t>
            </a:r>
            <a:endParaRPr lang="fa-IR"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Wastewater can be automatically pumped to higher elevations.</a:t>
            </a:r>
            <a:endParaRPr lang="fa-IR"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sewage pumping systems of this company are equipped with alarms to notify of system issues.</a:t>
            </a:r>
            <a:endParaRPr lang="fa-IR"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This quickly alerts to the risk of sewage overflow</a:t>
            </a:r>
            <a:r>
              <a:rPr lang="en-US" sz="1400" dirty="0">
                <a:cs typeface="+mj-cs"/>
              </a:rPr>
              <a:t>.</a:t>
            </a:r>
            <a:endParaRPr lang="fa-IR" sz="1400" dirty="0" smtClean="0">
              <a:cs typeface="+mj-cs"/>
            </a:endParaRPr>
          </a:p>
        </p:txBody>
      </p:sp>
      <p:sp>
        <p:nvSpPr>
          <p:cNvPr id="10" name="Rectangle 9"/>
          <p:cNvSpPr/>
          <p:nvPr/>
        </p:nvSpPr>
        <p:spPr>
          <a:xfrm>
            <a:off x="157731" y="1575894"/>
            <a:ext cx="4968027" cy="369332"/>
          </a:xfrm>
          <a:prstGeom prst="rect">
            <a:avLst/>
          </a:prstGeom>
        </p:spPr>
        <p:txBody>
          <a:bodyPr wrap="none">
            <a:spAutoFit/>
          </a:bodyPr>
          <a:lstStyle/>
          <a:p>
            <a:r>
              <a:rPr lang="en-US" b="1" u="sng" dirty="0">
                <a:latin typeface="Times New Roman" panose="02020603050405020304" pitchFamily="18" charset="0"/>
                <a:cs typeface="Times New Roman" panose="02020603050405020304" pitchFamily="18" charset="0"/>
              </a:rPr>
              <a:t>Advantages of Using a Sewage Pumping Station:</a:t>
            </a:r>
          </a:p>
        </p:txBody>
      </p:sp>
      <p:sp>
        <p:nvSpPr>
          <p:cNvPr id="11" name="Rectangle 10"/>
          <p:cNvSpPr/>
          <p:nvPr/>
        </p:nvSpPr>
        <p:spPr>
          <a:xfrm>
            <a:off x="6001078" y="5664750"/>
            <a:ext cx="262879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Concrete Pumping Station</a:t>
            </a:r>
          </a:p>
        </p:txBody>
      </p:sp>
      <p:sp>
        <p:nvSpPr>
          <p:cNvPr id="15" name="Rectangle 14"/>
          <p:cNvSpPr/>
          <p:nvPr/>
        </p:nvSpPr>
        <p:spPr>
          <a:xfrm>
            <a:off x="9000665" y="5640060"/>
            <a:ext cx="299126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Polyethylene Pumping Station</a:t>
            </a:r>
          </a:p>
        </p:txBody>
      </p:sp>
      <p:pic>
        <p:nvPicPr>
          <p:cNvPr id="19" name="Picture 18" descr="Edincare Pumps"/>
          <p:cNvPicPr/>
          <p:nvPr/>
        </p:nvPicPr>
        <p:blipFill rotWithShape="1">
          <a:blip r:embed="rId3">
            <a:extLst>
              <a:ext uri="{28A0092B-C50C-407E-A947-70E740481C1C}">
                <a14:useLocalDpi xmlns:a14="http://schemas.microsoft.com/office/drawing/2010/main" val="0"/>
              </a:ext>
            </a:extLst>
          </a:blip>
          <a:srcRect l="28778" r="31199"/>
          <a:stretch/>
        </p:blipFill>
        <p:spPr bwMode="auto">
          <a:xfrm>
            <a:off x="9098404" y="1733578"/>
            <a:ext cx="2795790" cy="3719525"/>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a:srcRect l="17808" r="20944"/>
          <a:stretch/>
        </p:blipFill>
        <p:spPr>
          <a:xfrm>
            <a:off x="5846688" y="1733577"/>
            <a:ext cx="2937579" cy="3719525"/>
          </a:xfrm>
          <a:prstGeom prst="rect">
            <a:avLst/>
          </a:prstGeom>
        </p:spPr>
      </p:pic>
      <p:sp>
        <p:nvSpPr>
          <p:cNvPr id="20" name="Rectangle 19"/>
          <p:cNvSpPr/>
          <p:nvPr/>
        </p:nvSpPr>
        <p:spPr>
          <a:xfrm>
            <a:off x="216253" y="6406948"/>
            <a:ext cx="2241654" cy="3279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a-IR" b="1" dirty="0" smtClean="0">
                <a:effectLst/>
                <a:latin typeface="Times New Roman" panose="02020603050405020304" pitchFamily="18" charset="0"/>
                <a:ea typeface="Times New Roman" panose="02020603050405020304" pitchFamily="18" charset="0"/>
                <a:cs typeface="B Nazanin" panose="00000400000000000000" pitchFamily="2" charset="-78"/>
              </a:rPr>
              <a:t>سیستم تصفیه فاضلاب</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p:txBody>
      </p:sp>
      <p:sp>
        <p:nvSpPr>
          <p:cNvPr id="14" name="Freeform: Shape 22"/>
          <p:cNvSpPr/>
          <p:nvPr/>
        </p:nvSpPr>
        <p:spPr>
          <a:xfrm>
            <a:off x="0" y="0"/>
            <a:ext cx="12192000" cy="1080655"/>
          </a:xfrm>
          <a:custGeom>
            <a:avLst/>
            <a:gdLst>
              <a:gd name="connsiteX0" fmla="*/ 7144 w 6000750"/>
              <a:gd name="connsiteY0" fmla="*/ 1699736 h 1924050"/>
              <a:gd name="connsiteX1" fmla="*/ 2934176 w 6000750"/>
              <a:gd name="connsiteY1" fmla="*/ 1484471 h 1924050"/>
              <a:gd name="connsiteX2" fmla="*/ 5998369 w 6000750"/>
              <a:gd name="connsiteY2" fmla="*/ 893921 h 1924050"/>
              <a:gd name="connsiteX3" fmla="*/ 5998369 w 6000750"/>
              <a:gd name="connsiteY3" fmla="*/ 7144 h 1924050"/>
              <a:gd name="connsiteX4" fmla="*/ 7144 w 6000750"/>
              <a:gd name="connsiteY4" fmla="*/ 7144 h 1924050"/>
              <a:gd name="connsiteX5" fmla="*/ 7144 w 6000750"/>
              <a:gd name="connsiteY5" fmla="*/ 1699736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0" h="1924050">
                <a:moveTo>
                  <a:pt x="7144" y="1699736"/>
                </a:moveTo>
                <a:cubicBezTo>
                  <a:pt x="7144" y="1699736"/>
                  <a:pt x="1410176" y="2317909"/>
                  <a:pt x="2934176" y="1484471"/>
                </a:cubicBezTo>
                <a:cubicBezTo>
                  <a:pt x="4459129" y="651986"/>
                  <a:pt x="5998369" y="893921"/>
                  <a:pt x="5998369" y="893921"/>
                </a:cubicBezTo>
                <a:lnTo>
                  <a:pt x="5998369" y="7144"/>
                </a:lnTo>
                <a:lnTo>
                  <a:pt x="7144" y="7144"/>
                </a:lnTo>
                <a:lnTo>
                  <a:pt x="7144" y="1699736"/>
                </a:lnTo>
                <a:close/>
              </a:path>
            </a:pathLst>
          </a:custGeom>
          <a:solidFill>
            <a:schemeClr val="accent1">
              <a:lumMod val="5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4"/>
          <p:cNvSpPr/>
          <p:nvPr/>
        </p:nvSpPr>
        <p:spPr>
          <a:xfrm rot="895428">
            <a:off x="7031010" y="-252116"/>
            <a:ext cx="5028955" cy="1810873"/>
          </a:xfrm>
          <a:custGeom>
            <a:avLst/>
            <a:gdLst>
              <a:gd name="connsiteX0" fmla="*/ 7144 w 2819400"/>
              <a:gd name="connsiteY0" fmla="*/ 481489 h 828675"/>
              <a:gd name="connsiteX1" fmla="*/ 1305401 w 2819400"/>
              <a:gd name="connsiteY1" fmla="*/ 812959 h 828675"/>
              <a:gd name="connsiteX2" fmla="*/ 2815114 w 2819400"/>
              <a:gd name="connsiteY2" fmla="*/ 428149 h 828675"/>
              <a:gd name="connsiteX3" fmla="*/ 2815114 w 2819400"/>
              <a:gd name="connsiteY3" fmla="*/ 7144 h 828675"/>
              <a:gd name="connsiteX4" fmla="*/ 7144 w 2819400"/>
              <a:gd name="connsiteY4" fmla="*/ 481489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828675">
                <a:moveTo>
                  <a:pt x="7144" y="481489"/>
                </a:moveTo>
                <a:cubicBezTo>
                  <a:pt x="380524" y="602456"/>
                  <a:pt x="751999" y="764381"/>
                  <a:pt x="1305401" y="812959"/>
                </a:cubicBezTo>
                <a:cubicBezTo>
                  <a:pt x="2325529" y="902494"/>
                  <a:pt x="2815114" y="428149"/>
                  <a:pt x="2815114" y="428149"/>
                </a:cubicBezTo>
                <a:lnTo>
                  <a:pt x="2815114" y="7144"/>
                </a:lnTo>
                <a:cubicBezTo>
                  <a:pt x="2332196" y="236696"/>
                  <a:pt x="1376839" y="568166"/>
                  <a:pt x="7144" y="481489"/>
                </a:cubicBezTo>
                <a:close/>
              </a:path>
            </a:pathLst>
          </a:custGeom>
          <a:solidFill>
            <a:schemeClr val="accent1"/>
          </a:solidFill>
          <a:ln w="9525"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153" t="42111" r="67413" b="5918"/>
          <a:stretch/>
        </p:blipFill>
        <p:spPr>
          <a:xfrm>
            <a:off x="9723549" y="122349"/>
            <a:ext cx="1352934" cy="138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ctangle 17"/>
          <p:cNvSpPr/>
          <p:nvPr/>
        </p:nvSpPr>
        <p:spPr>
          <a:xfrm>
            <a:off x="216253" y="6405779"/>
            <a:ext cx="2775811" cy="35237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b="1" dirty="0">
                <a:latin typeface="Times New Roman" panose="02020603050405020304" pitchFamily="18" charset="0"/>
                <a:ea typeface="Times New Roman" panose="02020603050405020304" pitchFamily="18" charset="0"/>
                <a:cs typeface="B Nazanin" panose="00000400000000000000" pitchFamily="2" charset="-78"/>
              </a:rPr>
              <a:t>Sewage Treatment System</a:t>
            </a:r>
          </a:p>
        </p:txBody>
      </p:sp>
    </p:spTree>
    <p:extLst>
      <p:ext uri="{BB962C8B-B14F-4D97-AF65-F5344CB8AC3E}">
        <p14:creationId xmlns:p14="http://schemas.microsoft.com/office/powerpoint/2010/main" val="3497489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2713</Words>
  <Application>Microsoft Office PowerPoint</Application>
  <PresentationFormat>Widescreen</PresentationFormat>
  <Paragraphs>234</Paragraphs>
  <Slides>33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 Nazanin</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61</cp:revision>
  <dcterms:created xsi:type="dcterms:W3CDTF">2025-10-29T08:36:08Z</dcterms:created>
  <dcterms:modified xsi:type="dcterms:W3CDTF">2025-11-19T07:14:12Z</dcterms:modified>
</cp:coreProperties>
</file>