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8" r:id="rId12"/>
    <p:sldId id="270" r:id="rId1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p:scale>
          <a:sx n="75" d="100"/>
          <a:sy n="75" d="100"/>
        </p:scale>
        <p:origin x="45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16621F83-AC3B-4ADF-B6C2-90B5AA201FE1}" type="datetimeFigureOut">
              <a:rPr lang="fa-IR" smtClean="0"/>
              <a:t>09/04/1446</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73C292FD-CC99-4F52-BD0E-F97601C9FBED}" type="slidenum">
              <a:rPr lang="fa-IR" smtClean="0"/>
              <a:t>‹#›</a:t>
            </a:fld>
            <a:endParaRPr lang="fa-IR"/>
          </a:p>
        </p:txBody>
      </p:sp>
    </p:spTree>
    <p:extLst>
      <p:ext uri="{BB962C8B-B14F-4D97-AF65-F5344CB8AC3E}">
        <p14:creationId xmlns:p14="http://schemas.microsoft.com/office/powerpoint/2010/main" val="3380255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73C292FD-CC99-4F52-BD0E-F97601C9FBED}" type="slidenum">
              <a:rPr lang="fa-IR" smtClean="0"/>
              <a:t>5</a:t>
            </a:fld>
            <a:endParaRPr lang="fa-IR"/>
          </a:p>
        </p:txBody>
      </p:sp>
    </p:spTree>
    <p:extLst>
      <p:ext uri="{BB962C8B-B14F-4D97-AF65-F5344CB8AC3E}">
        <p14:creationId xmlns:p14="http://schemas.microsoft.com/office/powerpoint/2010/main" val="4110158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0210C46A-F84D-4A77-BB8E-557D1C798271}" type="datetimeFigureOut">
              <a:rPr lang="fa-IR" smtClean="0"/>
              <a:t>09/04/1446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2419446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210C46A-F84D-4A77-BB8E-557D1C798271}" type="datetimeFigureOut">
              <a:rPr lang="fa-IR" smtClean="0"/>
              <a:t>09/04/1446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3926357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210C46A-F84D-4A77-BB8E-557D1C798271}" type="datetimeFigureOut">
              <a:rPr lang="fa-IR" smtClean="0"/>
              <a:t>09/04/1446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31771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C63EA7-DC18-6ED3-5366-4697C96A0792}"/>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7" name="Rectangle 6">
            <a:extLst>
              <a:ext uri="{FF2B5EF4-FFF2-40B4-BE49-F238E27FC236}">
                <a16:creationId xmlns:a16="http://schemas.microsoft.com/office/drawing/2014/main" id="{E96C00AA-70B1-3EE8-45D6-A9D680205CFC}"/>
              </a:ext>
            </a:extLst>
          </p:cNvPr>
          <p:cNvSpPr/>
          <p:nvPr userDrawn="1"/>
        </p:nvSpPr>
        <p:spPr>
          <a:xfrm>
            <a:off x="1" y="0"/>
            <a:ext cx="12192000" cy="6858000"/>
          </a:xfrm>
          <a:prstGeom prst="rect">
            <a:avLst/>
          </a:prstGeom>
          <a:solidFill>
            <a:schemeClr val="bg1">
              <a:alpha val="2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A7F802C6-217B-2A46-BCD3-177537A720BF}"/>
              </a:ext>
            </a:extLst>
          </p:cNvPr>
          <p:cNvSpPr>
            <a:spLocks noGrp="1"/>
          </p:cNvSpPr>
          <p:nvPr>
            <p:ph type="body" sz="quarter" idx="10" hasCustomPrompt="1"/>
          </p:nvPr>
        </p:nvSpPr>
        <p:spPr>
          <a:xfrm>
            <a:off x="1746250" y="673321"/>
            <a:ext cx="8699500" cy="724247"/>
          </a:xfrm>
          <a:prstGeom prst="rect">
            <a:avLst/>
          </a:prstGeom>
        </p:spPr>
        <p:txBody>
          <a:bodyPr anchor="ctr">
            <a:noAutofit/>
          </a:bodyPr>
          <a:lstStyle>
            <a:lvl1pPr marL="0" indent="0" algn="ctr" rtl="1">
              <a:buNone/>
              <a:defRPr sz="4000" b="1" baseline="0">
                <a:solidFill>
                  <a:srgbClr val="032657"/>
                </a:solidFill>
                <a:latin typeface="Shabnam" panose="020B0603030804020204" pitchFamily="34" charset="-78"/>
                <a:cs typeface="Shabnam" panose="020B0603030804020204" pitchFamily="34" charset="-78"/>
              </a:defRPr>
            </a:lvl1pPr>
          </a:lstStyle>
          <a:p>
            <a:pPr lvl="0"/>
            <a:r>
              <a:rPr lang="fa-IR" altLang="ko-KR" dirty="0"/>
              <a:t>عنوان اسلاید</a:t>
            </a:r>
            <a:endParaRPr lang="en-US" altLang="ko-KR" dirty="0"/>
          </a:p>
        </p:txBody>
      </p:sp>
      <p:sp>
        <p:nvSpPr>
          <p:cNvPr id="4" name="Text Placeholder 9">
            <a:extLst>
              <a:ext uri="{FF2B5EF4-FFF2-40B4-BE49-F238E27FC236}">
                <a16:creationId xmlns:a16="http://schemas.microsoft.com/office/drawing/2014/main" id="{C27400C8-5912-7C99-8A58-37BA3110D2B3}"/>
              </a:ext>
            </a:extLst>
          </p:cNvPr>
          <p:cNvSpPr>
            <a:spLocks noGrp="1"/>
          </p:cNvSpPr>
          <p:nvPr>
            <p:ph type="body" sz="quarter" idx="15" hasCustomPrompt="1"/>
          </p:nvPr>
        </p:nvSpPr>
        <p:spPr>
          <a:xfrm>
            <a:off x="816428" y="3124200"/>
            <a:ext cx="10559144" cy="3060479"/>
          </a:xfrm>
          <a:prstGeom prst="rect">
            <a:avLst/>
          </a:prstGeom>
        </p:spPr>
        <p:txBody>
          <a:bodyPr anchor="t" anchorCtr="0">
            <a:noAutofit/>
          </a:bodyPr>
          <a:lstStyle>
            <a:lvl1pPr marL="342900" indent="-342900" algn="just" rtl="1">
              <a:lnSpc>
                <a:spcPct val="150000"/>
              </a:lnSpc>
              <a:spcBef>
                <a:spcPts val="0"/>
              </a:spcBef>
              <a:spcAft>
                <a:spcPts val="1800"/>
              </a:spcAft>
              <a:buFont typeface="Arial" panose="020B0604020202020204" pitchFamily="34" charset="0"/>
              <a:buChar char="•"/>
              <a:defRPr sz="2000" b="0" baseline="0">
                <a:solidFill>
                  <a:schemeClr val="tx1"/>
                </a:solidFill>
                <a:latin typeface="Shabnam" panose="020B0603030804020204" pitchFamily="34" charset="-78"/>
                <a:cs typeface="Shabnam" panose="020B0603030804020204" pitchFamily="34" charset="-78"/>
              </a:defRPr>
            </a:lvl1pPr>
            <a:lvl2pPr algn="just" rtl="1">
              <a:lnSpc>
                <a:spcPct val="150000"/>
              </a:lnSpc>
              <a:spcBef>
                <a:spcPts val="0"/>
              </a:spcBef>
              <a:spcAft>
                <a:spcPts val="600"/>
              </a:spcAft>
              <a:defRPr sz="2000">
                <a:solidFill>
                  <a:schemeClr val="tx1"/>
                </a:solidFill>
                <a:latin typeface="Shabnam" panose="020B0603030804020204" pitchFamily="34" charset="-78"/>
                <a:cs typeface="Shabnam" panose="020B0603030804020204" pitchFamily="34" charset="-78"/>
              </a:defRPr>
            </a:lvl2pPr>
            <a:lvl3pPr algn="just" rtl="1">
              <a:lnSpc>
                <a:spcPct val="150000"/>
              </a:lnSpc>
              <a:spcBef>
                <a:spcPts val="0"/>
              </a:spcBef>
              <a:spcAft>
                <a:spcPts val="600"/>
              </a:spcAft>
              <a:defRPr sz="2000">
                <a:solidFill>
                  <a:schemeClr val="tx1"/>
                </a:solidFill>
                <a:latin typeface="Shabnam" panose="020B0603030804020204" pitchFamily="34" charset="-78"/>
                <a:cs typeface="Shabnam" panose="020B0603030804020204" pitchFamily="34" charset="-78"/>
              </a:defRPr>
            </a:lvl3pPr>
          </a:lstStyle>
          <a:p>
            <a:pPr lvl="0"/>
            <a:r>
              <a:rPr lang="fa-IR" altLang="ko-KR" dirty="0"/>
              <a:t>عنوان اسلاید</a:t>
            </a:r>
          </a:p>
          <a:p>
            <a:pPr lvl="1"/>
            <a:r>
              <a:rPr lang="fa-IR" altLang="ko-KR" dirty="0"/>
              <a:t>زیر متن</a:t>
            </a:r>
          </a:p>
          <a:p>
            <a:pPr lvl="2"/>
            <a:r>
              <a:rPr lang="fa-IR" altLang="ko-KR" dirty="0"/>
              <a:t>زیر متن</a:t>
            </a:r>
            <a:endParaRPr lang="en-US" altLang="ko-KR" dirty="0"/>
          </a:p>
        </p:txBody>
      </p:sp>
    </p:spTree>
    <p:extLst>
      <p:ext uri="{BB962C8B-B14F-4D97-AF65-F5344CB8AC3E}">
        <p14:creationId xmlns:p14="http://schemas.microsoft.com/office/powerpoint/2010/main" val="176755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0210C46A-F84D-4A77-BB8E-557D1C798271}" type="datetimeFigureOut">
              <a:rPr lang="fa-IR" smtClean="0"/>
              <a:t>09/04/1446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702907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210C46A-F84D-4A77-BB8E-557D1C798271}" type="datetimeFigureOut">
              <a:rPr lang="fa-IR" smtClean="0"/>
              <a:t>09/04/1446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153776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210C46A-F84D-4A77-BB8E-557D1C798271}" type="datetimeFigureOut">
              <a:rPr lang="fa-IR" smtClean="0"/>
              <a:t>09/04/1446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1721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0210C46A-F84D-4A77-BB8E-557D1C798271}" type="datetimeFigureOut">
              <a:rPr lang="fa-IR" smtClean="0"/>
              <a:t>09/04/1446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340712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0210C46A-F84D-4A77-BB8E-557D1C798271}" type="datetimeFigureOut">
              <a:rPr lang="fa-IR" smtClean="0"/>
              <a:t>09/04/1446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79973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0C46A-F84D-4A77-BB8E-557D1C798271}" type="datetimeFigureOut">
              <a:rPr lang="fa-IR" smtClean="0"/>
              <a:t>09/04/1446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1391797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10C46A-F84D-4A77-BB8E-557D1C798271}" type="datetimeFigureOut">
              <a:rPr lang="fa-IR" smtClean="0"/>
              <a:t>09/04/1446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1650222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10C46A-F84D-4A77-BB8E-557D1C798271}" type="datetimeFigureOut">
              <a:rPr lang="fa-IR" smtClean="0"/>
              <a:t>09/04/1446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9F2B560-2792-42B0-BC10-3C5A60F2C3F5}" type="slidenum">
              <a:rPr lang="fa-IR" smtClean="0"/>
              <a:t>‹#›</a:t>
            </a:fld>
            <a:endParaRPr lang="fa-IR"/>
          </a:p>
        </p:txBody>
      </p:sp>
    </p:spTree>
    <p:extLst>
      <p:ext uri="{BB962C8B-B14F-4D97-AF65-F5344CB8AC3E}">
        <p14:creationId xmlns:p14="http://schemas.microsoft.com/office/powerpoint/2010/main" val="274601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0C46A-F84D-4A77-BB8E-557D1C798271}" type="datetimeFigureOut">
              <a:rPr lang="fa-IR" smtClean="0"/>
              <a:t>09/04/1446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2B560-2792-42B0-BC10-3C5A60F2C3F5}" type="slidenum">
              <a:rPr lang="fa-IR" smtClean="0"/>
              <a:t>‹#›</a:t>
            </a:fld>
            <a:endParaRPr lang="fa-IR"/>
          </a:p>
        </p:txBody>
      </p:sp>
    </p:spTree>
    <p:extLst>
      <p:ext uri="{BB962C8B-B14F-4D97-AF65-F5344CB8AC3E}">
        <p14:creationId xmlns:p14="http://schemas.microsoft.com/office/powerpoint/2010/main" val="4215139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gw-company.com/" TargetMode="External"/><Relationship Id="rId2" Type="http://schemas.openxmlformats.org/officeDocument/2006/relationships/hyperlink" Target="http://www.gwcompany.com/" TargetMode="External"/><Relationship Id="rId1" Type="http://schemas.openxmlformats.org/officeDocument/2006/relationships/slideLayout" Target="../slideLayouts/slideLayout12.xml"/><Relationship Id="rId6" Type="http://schemas.openxmlformats.org/officeDocument/2006/relationships/hyperlink" Target="mailto:Admin@GW-company.com" TargetMode="External"/><Relationship Id="rId5" Type="http://schemas.openxmlformats.org/officeDocument/2006/relationships/hyperlink" Target="mailto:Info@GW-company.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40000"/>
                    </a14:imgEffect>
                  </a14:imgLayer>
                </a14:imgProps>
              </a:ext>
            </a:extLst>
          </a:blip>
          <a:stretch>
            <a:fillRect/>
          </a:stretch>
        </p:blipFill>
        <p:spPr>
          <a:xfrm>
            <a:off x="0" y="1"/>
            <a:ext cx="12191999" cy="6857999"/>
          </a:xfrm>
          <a:prstGeom prst="rect">
            <a:avLst/>
          </a:prstGeom>
        </p:spPr>
      </p:pic>
    </p:spTree>
    <p:extLst>
      <p:ext uri="{BB962C8B-B14F-4D97-AF65-F5344CB8AC3E}">
        <p14:creationId xmlns:p14="http://schemas.microsoft.com/office/powerpoint/2010/main" val="332184481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803" y="215007"/>
            <a:ext cx="1335140" cy="1091279"/>
          </a:xfrm>
          <a:prstGeom prst="rect">
            <a:avLst/>
          </a:prstGeom>
        </p:spPr>
      </p:pic>
      <p:pic>
        <p:nvPicPr>
          <p:cNvPr id="6" name="Picture 5"/>
          <p:cNvPicPr>
            <a:picLocks noChangeAspect="1"/>
          </p:cNvPicPr>
          <p:nvPr/>
        </p:nvPicPr>
        <p:blipFill>
          <a:blip r:embed="rId3"/>
          <a:stretch>
            <a:fillRect/>
          </a:stretch>
        </p:blipFill>
        <p:spPr>
          <a:xfrm>
            <a:off x="1768912" y="319315"/>
            <a:ext cx="1758904" cy="986972"/>
          </a:xfrm>
          <a:prstGeom prst="rect">
            <a:avLst/>
          </a:prstGeom>
        </p:spPr>
      </p:pic>
      <p:sp>
        <p:nvSpPr>
          <p:cNvPr id="9" name="TextBox 8"/>
          <p:cNvSpPr txBox="1"/>
          <p:nvPr/>
        </p:nvSpPr>
        <p:spPr>
          <a:xfrm>
            <a:off x="1161373" y="451730"/>
            <a:ext cx="7097486" cy="461665"/>
          </a:xfrm>
          <a:prstGeom prst="rect">
            <a:avLst/>
          </a:prstGeom>
          <a:noFill/>
        </p:spPr>
        <p:txBody>
          <a:bodyPr wrap="square" rtlCol="1">
            <a:spAutoFit/>
          </a:bodyPr>
          <a:lstStyle/>
          <a:p>
            <a:pPr algn="r" rtl="1"/>
            <a:r>
              <a:rPr lang="fa-IR" sz="2400" b="1" dirty="0">
                <a:solidFill>
                  <a:srgbClr val="7030A0"/>
                </a:solidFill>
                <a:cs typeface="B Nazanin" panose="00000400000000000000" pitchFamily="2" charset="-78"/>
              </a:rPr>
              <a:t>چربی گیر</a:t>
            </a:r>
            <a:r>
              <a:rPr lang="en-US" sz="2400" b="1" dirty="0">
                <a:solidFill>
                  <a:srgbClr val="7030A0"/>
                </a:solidFill>
                <a:cs typeface="B Nazanin" panose="00000400000000000000" pitchFamily="2" charset="-78"/>
              </a:rPr>
              <a:t>(grease trap)</a:t>
            </a:r>
            <a:endParaRPr lang="fa-IR" sz="2400" b="1" dirty="0">
              <a:solidFill>
                <a:srgbClr val="7030A0"/>
              </a:solidFill>
              <a:cs typeface="B Nazanin" panose="00000400000000000000" pitchFamily="2" charset="-78"/>
            </a:endParaRPr>
          </a:p>
        </p:txBody>
      </p:sp>
      <p:pic>
        <p:nvPicPr>
          <p:cNvPr id="10" name="Picture 9"/>
          <p:cNvPicPr>
            <a:picLocks noChangeAspect="1"/>
          </p:cNvPicPr>
          <p:nvPr/>
        </p:nvPicPr>
        <p:blipFill rotWithShape="1">
          <a:blip r:embed="rId4"/>
          <a:srcRect l="8037" r="10391" b="9476"/>
          <a:stretch/>
        </p:blipFill>
        <p:spPr>
          <a:xfrm>
            <a:off x="457342" y="215007"/>
            <a:ext cx="1371601" cy="1275472"/>
          </a:xfrm>
          <a:prstGeom prst="rect">
            <a:avLst/>
          </a:prstGeom>
        </p:spPr>
      </p:pic>
      <p:sp>
        <p:nvSpPr>
          <p:cNvPr id="2" name="Rectangle 1"/>
          <p:cNvSpPr/>
          <p:nvPr/>
        </p:nvSpPr>
        <p:spPr>
          <a:xfrm>
            <a:off x="5884333" y="1716036"/>
            <a:ext cx="6096000" cy="1938992"/>
          </a:xfrm>
          <a:prstGeom prst="rect">
            <a:avLst/>
          </a:prstGeom>
        </p:spPr>
        <p:txBody>
          <a:bodyPr>
            <a:spAutoFit/>
          </a:bodyPr>
          <a:lstStyle/>
          <a:p>
            <a:pPr algn="just" rtl="1" fontAlgn="base"/>
            <a:r>
              <a:rPr lang="fa-IR" sz="2000" b="1" dirty="0">
                <a:cs typeface="Nazanin" panose="00000400000000000000" pitchFamily="2" charset="-78"/>
              </a:rPr>
              <a:t>چربی گیر یا گریس تراپ دستگاهی است از جنس بدنه فایبر گلاس، بتنی، پلی اتیلن و کامپوزیت در ظرفیت ۲۰۰ لیتر تا ۵۰ متر مکعب وظیفه تصفیه فاضلاب چرب رستوران را به عهده دارد.</a:t>
            </a:r>
          </a:p>
          <a:p>
            <a:pPr algn="just" rtl="1" fontAlgn="base"/>
            <a:r>
              <a:rPr lang="fa-IR" sz="2000" b="1" dirty="0">
                <a:cs typeface="Nazanin" panose="00000400000000000000" pitchFamily="2" charset="-78"/>
              </a:rPr>
              <a:t>چربی گیرها مواد خروجی حاصل از شست و شوی ظروف و پخت و پز را به عهده دارند و مانع از گرفتگی لوله های فاضلاب و به خطر افتادن سیستم فاضلاب شوند.</a:t>
            </a:r>
          </a:p>
        </p:txBody>
      </p:sp>
      <p:sp>
        <p:nvSpPr>
          <p:cNvPr id="3" name="Rectangle 2"/>
          <p:cNvSpPr/>
          <p:nvPr/>
        </p:nvSpPr>
        <p:spPr>
          <a:xfrm>
            <a:off x="5968999" y="3934936"/>
            <a:ext cx="6096000" cy="1938992"/>
          </a:xfrm>
          <a:prstGeom prst="rect">
            <a:avLst/>
          </a:prstGeom>
        </p:spPr>
        <p:txBody>
          <a:bodyPr>
            <a:spAutoFit/>
          </a:bodyPr>
          <a:lstStyle/>
          <a:p>
            <a:pPr algn="just"/>
            <a:r>
              <a:rPr lang="en-US" sz="2000" b="1" dirty="0"/>
              <a:t>Grease trap or grease trap is a device made of fiberglass, concrete, polyethylene and composite with a capacity of 200 liters to 50 cubic meters. Degreasers are responsible for waste products from washing dishes and cooking and prevent clogging of sewer pipes and endangering the sewer system.</a:t>
            </a:r>
          </a:p>
        </p:txBody>
      </p:sp>
      <p:pic>
        <p:nvPicPr>
          <p:cNvPr id="4" name="Picture 3"/>
          <p:cNvPicPr>
            <a:picLocks noChangeAspect="1"/>
          </p:cNvPicPr>
          <p:nvPr/>
        </p:nvPicPr>
        <p:blipFill rotWithShape="1">
          <a:blip r:embed="rId5"/>
          <a:srcRect t="13851" b="26494"/>
          <a:stretch/>
        </p:blipFill>
        <p:spPr>
          <a:xfrm>
            <a:off x="169333" y="4015276"/>
            <a:ext cx="5715000" cy="2556933"/>
          </a:xfrm>
          <a:prstGeom prst="rect">
            <a:avLst/>
          </a:prstGeom>
        </p:spPr>
      </p:pic>
      <p:pic>
        <p:nvPicPr>
          <p:cNvPr id="7" name="Picture 6"/>
          <p:cNvPicPr>
            <a:picLocks noChangeAspect="1"/>
          </p:cNvPicPr>
          <p:nvPr/>
        </p:nvPicPr>
        <p:blipFill rotWithShape="1">
          <a:blip r:embed="rId6"/>
          <a:srcRect l="18296" t="10213" r="18592" b="12454"/>
          <a:stretch/>
        </p:blipFill>
        <p:spPr>
          <a:xfrm>
            <a:off x="1008195" y="1788543"/>
            <a:ext cx="4037276" cy="2288074"/>
          </a:xfrm>
          <a:prstGeom prst="rect">
            <a:avLst/>
          </a:prstGeom>
        </p:spPr>
      </p:pic>
    </p:spTree>
    <p:extLst>
      <p:ext uri="{BB962C8B-B14F-4D97-AF65-F5344CB8AC3E}">
        <p14:creationId xmlns:p14="http://schemas.microsoft.com/office/powerpoint/2010/main" val="274153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803" y="215007"/>
            <a:ext cx="1335140" cy="1091279"/>
          </a:xfrm>
          <a:prstGeom prst="rect">
            <a:avLst/>
          </a:prstGeom>
        </p:spPr>
      </p:pic>
      <p:pic>
        <p:nvPicPr>
          <p:cNvPr id="6" name="Picture 5"/>
          <p:cNvPicPr>
            <a:picLocks noChangeAspect="1"/>
          </p:cNvPicPr>
          <p:nvPr/>
        </p:nvPicPr>
        <p:blipFill>
          <a:blip r:embed="rId3"/>
          <a:stretch>
            <a:fillRect/>
          </a:stretch>
        </p:blipFill>
        <p:spPr>
          <a:xfrm>
            <a:off x="1768912" y="319315"/>
            <a:ext cx="1758904" cy="986972"/>
          </a:xfrm>
          <a:prstGeom prst="rect">
            <a:avLst/>
          </a:prstGeom>
        </p:spPr>
      </p:pic>
      <p:sp>
        <p:nvSpPr>
          <p:cNvPr id="9" name="TextBox 8"/>
          <p:cNvSpPr txBox="1"/>
          <p:nvPr/>
        </p:nvSpPr>
        <p:spPr>
          <a:xfrm>
            <a:off x="4548039" y="529813"/>
            <a:ext cx="7097486" cy="461665"/>
          </a:xfrm>
          <a:prstGeom prst="rect">
            <a:avLst/>
          </a:prstGeom>
          <a:noFill/>
        </p:spPr>
        <p:txBody>
          <a:bodyPr wrap="square" rtlCol="1">
            <a:spAutoFit/>
          </a:bodyPr>
          <a:lstStyle/>
          <a:p>
            <a:pPr algn="r" rtl="1"/>
            <a:r>
              <a:rPr lang="fa-IR" sz="2400" b="1" dirty="0" smtClean="0">
                <a:solidFill>
                  <a:srgbClr val="7030A0"/>
                </a:solidFill>
                <a:cs typeface="B Nazanin" panose="00000400000000000000" pitchFamily="2" charset="-78"/>
              </a:rPr>
              <a:t>سپتیک تانک</a:t>
            </a:r>
            <a:r>
              <a:rPr lang="en-US" sz="2400" b="1" dirty="0">
                <a:solidFill>
                  <a:srgbClr val="7030A0"/>
                </a:solidFill>
                <a:cs typeface="B Nazanin" panose="00000400000000000000" pitchFamily="2" charset="-78"/>
              </a:rPr>
              <a:t>(Septic tank)</a:t>
            </a:r>
            <a:endParaRPr lang="fa-IR" sz="2400" b="1" dirty="0">
              <a:solidFill>
                <a:srgbClr val="7030A0"/>
              </a:solidFill>
              <a:cs typeface="B Nazanin" panose="00000400000000000000" pitchFamily="2" charset="-78"/>
            </a:endParaRPr>
          </a:p>
        </p:txBody>
      </p:sp>
      <p:pic>
        <p:nvPicPr>
          <p:cNvPr id="10" name="Picture 9"/>
          <p:cNvPicPr>
            <a:picLocks noChangeAspect="1"/>
          </p:cNvPicPr>
          <p:nvPr/>
        </p:nvPicPr>
        <p:blipFill rotWithShape="1">
          <a:blip r:embed="rId4"/>
          <a:srcRect l="8037" r="10391" b="9476"/>
          <a:stretch/>
        </p:blipFill>
        <p:spPr>
          <a:xfrm>
            <a:off x="457342" y="215007"/>
            <a:ext cx="1371601" cy="1275472"/>
          </a:xfrm>
          <a:prstGeom prst="rect">
            <a:avLst/>
          </a:prstGeom>
        </p:spPr>
      </p:pic>
      <p:sp>
        <p:nvSpPr>
          <p:cNvPr id="2" name="Rectangle 1"/>
          <p:cNvSpPr/>
          <p:nvPr/>
        </p:nvSpPr>
        <p:spPr>
          <a:xfrm>
            <a:off x="5825067" y="1306286"/>
            <a:ext cx="6096000" cy="1323439"/>
          </a:xfrm>
          <a:prstGeom prst="rect">
            <a:avLst/>
          </a:prstGeom>
        </p:spPr>
        <p:txBody>
          <a:bodyPr>
            <a:spAutoFit/>
          </a:bodyPr>
          <a:lstStyle/>
          <a:p>
            <a:pPr algn="just" rtl="1" fontAlgn="base"/>
            <a:r>
              <a:rPr lang="fa-IR" sz="2000" b="1" dirty="0">
                <a:cs typeface="Nazanin" panose="00000400000000000000" pitchFamily="2" charset="-78"/>
              </a:rPr>
              <a:t>سپتیک تانک یک واحد پیش تصفیه است که باعث کاهش بار آلودگی فاضلاب به میزان 30-25 درصد می شود. سپتیک تانک ساده ترین و پر کاربردترین واحد مورد استفاده در تصفیه فاضلاب به ویژه فاضلاب های بهداشتی انسانی است.</a:t>
            </a:r>
          </a:p>
        </p:txBody>
      </p:sp>
      <p:sp>
        <p:nvSpPr>
          <p:cNvPr id="3" name="Rectangle 2"/>
          <p:cNvSpPr/>
          <p:nvPr/>
        </p:nvSpPr>
        <p:spPr>
          <a:xfrm>
            <a:off x="5825067" y="2636325"/>
            <a:ext cx="6096000" cy="1323439"/>
          </a:xfrm>
          <a:prstGeom prst="rect">
            <a:avLst/>
          </a:prstGeom>
        </p:spPr>
        <p:txBody>
          <a:bodyPr>
            <a:spAutoFit/>
          </a:bodyPr>
          <a:lstStyle/>
          <a:p>
            <a:pPr algn="just"/>
            <a:r>
              <a:rPr lang="en-US" sz="2000" b="1" dirty="0"/>
              <a:t>Septic tank is a pre-treatment unit that reduces the load of sewage pollution by 25-30%. Septic tank is the simplest and most widely used unit used in wastewater treatment, especially human sanitary wastewater.</a:t>
            </a:r>
          </a:p>
        </p:txBody>
      </p:sp>
      <p:pic>
        <p:nvPicPr>
          <p:cNvPr id="8" name="Picture 7"/>
          <p:cNvPicPr>
            <a:picLocks noChangeAspect="1"/>
          </p:cNvPicPr>
          <p:nvPr/>
        </p:nvPicPr>
        <p:blipFill rotWithShape="1">
          <a:blip r:embed="rId5"/>
          <a:srcRect l="37002" t="35823" r="2753" b="2649"/>
          <a:stretch/>
        </p:blipFill>
        <p:spPr>
          <a:xfrm>
            <a:off x="0" y="2636325"/>
            <a:ext cx="5825067" cy="3266252"/>
          </a:xfrm>
          <a:prstGeom prst="rect">
            <a:avLst/>
          </a:prstGeom>
        </p:spPr>
      </p:pic>
      <p:pic>
        <p:nvPicPr>
          <p:cNvPr id="11" name="Picture 10"/>
          <p:cNvPicPr>
            <a:picLocks noChangeAspect="1"/>
          </p:cNvPicPr>
          <p:nvPr/>
        </p:nvPicPr>
        <p:blipFill rotWithShape="1">
          <a:blip r:embed="rId6"/>
          <a:srcRect l="6444" t="51769" r="59397" b="1133"/>
          <a:stretch/>
        </p:blipFill>
        <p:spPr>
          <a:xfrm>
            <a:off x="7001934" y="3959764"/>
            <a:ext cx="3610962" cy="2859237"/>
          </a:xfrm>
          <a:prstGeom prst="rect">
            <a:avLst/>
          </a:prstGeom>
        </p:spPr>
      </p:pic>
    </p:spTree>
    <p:extLst>
      <p:ext uri="{BB962C8B-B14F-4D97-AF65-F5344CB8AC3E}">
        <p14:creationId xmlns:p14="http://schemas.microsoft.com/office/powerpoint/2010/main" val="4183287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0"/>
          </p:nvPr>
        </p:nvSpPr>
        <p:spPr>
          <a:xfrm>
            <a:off x="4839706" y="819392"/>
            <a:ext cx="8718550" cy="729911"/>
          </a:xfrm>
        </p:spPr>
        <p:txBody>
          <a:bodyPr/>
          <a:lstStyle/>
          <a:p>
            <a:pPr algn="l"/>
            <a:r>
              <a:rPr lang="en-US" sz="4400" dirty="0" smtClean="0">
                <a:solidFill>
                  <a:srgbClr val="C00000"/>
                </a:solidFill>
              </a:rPr>
              <a:t>GW.co</a:t>
            </a:r>
            <a:endParaRPr lang="fa-IR" sz="4400" dirty="0">
              <a:solidFill>
                <a:srgbClr val="C00000"/>
              </a:solidFill>
            </a:endParaRPr>
          </a:p>
        </p:txBody>
      </p:sp>
      <p:sp>
        <p:nvSpPr>
          <p:cNvPr id="4" name="Text Placeholder 1"/>
          <p:cNvSpPr>
            <a:spLocks noGrp="1"/>
          </p:cNvSpPr>
          <p:nvPr>
            <p:ph type="body" sz="quarter" idx="10"/>
          </p:nvPr>
        </p:nvSpPr>
        <p:spPr>
          <a:xfrm>
            <a:off x="759250" y="4255904"/>
            <a:ext cx="8718550" cy="729911"/>
          </a:xfrm>
        </p:spPr>
        <p:txBody>
          <a:bodyPr/>
          <a:lstStyle/>
          <a:p>
            <a:pPr algn="l"/>
            <a:r>
              <a:rPr lang="en-US" sz="2000" dirty="0" smtClean="0">
                <a:solidFill>
                  <a:schemeClr val="tx1"/>
                </a:solidFill>
              </a:rPr>
              <a:t>Web:   </a:t>
            </a:r>
            <a:r>
              <a:rPr lang="en-US" sz="2000" dirty="0" smtClean="0">
                <a:solidFill>
                  <a:schemeClr val="tx1"/>
                </a:solidFill>
                <a:hlinkClick r:id="rId2"/>
              </a:rPr>
              <a:t>www.GWcompany.com</a:t>
            </a:r>
            <a:endParaRPr lang="en-US" sz="2000" dirty="0" smtClean="0">
              <a:solidFill>
                <a:schemeClr val="tx1"/>
              </a:solidFill>
            </a:endParaRPr>
          </a:p>
          <a:p>
            <a:pPr algn="l"/>
            <a:r>
              <a:rPr lang="en-US" sz="2000" dirty="0">
                <a:solidFill>
                  <a:schemeClr val="tx1"/>
                </a:solidFill>
              </a:rPr>
              <a:t> </a:t>
            </a:r>
            <a:r>
              <a:rPr lang="en-US" sz="2000" dirty="0" smtClean="0">
                <a:solidFill>
                  <a:schemeClr val="tx1"/>
                </a:solidFill>
              </a:rPr>
              <a:t>           </a:t>
            </a:r>
            <a:r>
              <a:rPr lang="en-US" sz="2000" dirty="0" smtClean="0">
                <a:solidFill>
                  <a:schemeClr val="tx1"/>
                </a:solidFill>
                <a:hlinkClick r:id="rId3"/>
              </a:rPr>
              <a:t>www.GW-company.com</a:t>
            </a:r>
            <a:r>
              <a:rPr lang="fa-IR" sz="2000" dirty="0" smtClean="0">
                <a:solidFill>
                  <a:schemeClr val="tx1"/>
                </a:solidFill>
              </a:rPr>
              <a:t>  </a:t>
            </a:r>
            <a:endParaRPr lang="en-US" sz="2000" dirty="0" smtClean="0">
              <a:solidFill>
                <a:schemeClr val="tx1"/>
              </a:solidFill>
            </a:endParaRPr>
          </a:p>
          <a:p>
            <a:pPr algn="l"/>
            <a:endParaRPr lang="fa-IR" sz="4400" dirty="0">
              <a:solidFill>
                <a:srgbClr val="C00000"/>
              </a:solidFill>
            </a:endParaRPr>
          </a:p>
        </p:txBody>
      </p:sp>
      <p:pic>
        <p:nvPicPr>
          <p:cNvPr id="6" name="Picture 5"/>
          <p:cNvPicPr>
            <a:picLocks noChangeAspect="1"/>
          </p:cNvPicPr>
          <p:nvPr/>
        </p:nvPicPr>
        <p:blipFill rotWithShape="1">
          <a:blip r:embed="rId4"/>
          <a:srcRect l="11351" t="788" r="12560" b="11421"/>
          <a:stretch/>
        </p:blipFill>
        <p:spPr>
          <a:xfrm>
            <a:off x="759250" y="819392"/>
            <a:ext cx="1270716" cy="1060208"/>
          </a:xfrm>
          <a:prstGeom prst="rect">
            <a:avLst/>
          </a:prstGeom>
        </p:spPr>
      </p:pic>
      <p:sp>
        <p:nvSpPr>
          <p:cNvPr id="8" name="Text Placeholder 1"/>
          <p:cNvSpPr>
            <a:spLocks noGrp="1"/>
          </p:cNvSpPr>
          <p:nvPr>
            <p:ph type="body" sz="quarter" idx="10"/>
          </p:nvPr>
        </p:nvSpPr>
        <p:spPr>
          <a:xfrm>
            <a:off x="759250" y="5536787"/>
            <a:ext cx="8718550" cy="729911"/>
          </a:xfrm>
        </p:spPr>
        <p:txBody>
          <a:bodyPr/>
          <a:lstStyle/>
          <a:p>
            <a:pPr algn="l"/>
            <a:r>
              <a:rPr lang="en-US" sz="2000" dirty="0" smtClean="0">
                <a:solidFill>
                  <a:schemeClr val="tx1"/>
                </a:solidFill>
              </a:rPr>
              <a:t>E-mail:   </a:t>
            </a:r>
            <a:r>
              <a:rPr lang="en-US" sz="2000" dirty="0" smtClean="0">
                <a:solidFill>
                  <a:schemeClr val="tx1"/>
                </a:solidFill>
                <a:hlinkClick r:id="rId5"/>
              </a:rPr>
              <a:t>Info@GW-company.com</a:t>
            </a:r>
            <a:endParaRPr lang="en-US" sz="2000" dirty="0" smtClean="0">
              <a:solidFill>
                <a:schemeClr val="tx1"/>
              </a:solidFill>
            </a:endParaRPr>
          </a:p>
          <a:p>
            <a:pPr algn="l"/>
            <a:r>
              <a:rPr lang="en-US" sz="2000" dirty="0">
                <a:solidFill>
                  <a:schemeClr val="tx1"/>
                </a:solidFill>
              </a:rPr>
              <a:t> </a:t>
            </a:r>
            <a:r>
              <a:rPr lang="en-US" sz="2000" dirty="0" smtClean="0">
                <a:solidFill>
                  <a:schemeClr val="tx1"/>
                </a:solidFill>
              </a:rPr>
              <a:t>             </a:t>
            </a:r>
            <a:r>
              <a:rPr lang="en-US" sz="2000" dirty="0" smtClean="0">
                <a:solidFill>
                  <a:schemeClr val="tx1"/>
                </a:solidFill>
                <a:hlinkClick r:id="rId6"/>
              </a:rPr>
              <a:t>Admin@GW-company.com</a:t>
            </a:r>
            <a:endParaRPr lang="en-US" sz="2000" dirty="0" smtClean="0">
              <a:solidFill>
                <a:schemeClr val="tx1"/>
              </a:solidFill>
            </a:endParaRPr>
          </a:p>
          <a:p>
            <a:pPr algn="l"/>
            <a:endParaRPr lang="fa-IR" sz="4400" dirty="0">
              <a:solidFill>
                <a:srgbClr val="C00000"/>
              </a:solidFill>
            </a:endParaRPr>
          </a:p>
        </p:txBody>
      </p:sp>
      <p:sp>
        <p:nvSpPr>
          <p:cNvPr id="9" name="Text Placeholder 1"/>
          <p:cNvSpPr>
            <a:spLocks noGrp="1"/>
          </p:cNvSpPr>
          <p:nvPr>
            <p:ph type="body" sz="quarter" idx="10"/>
          </p:nvPr>
        </p:nvSpPr>
        <p:spPr>
          <a:xfrm>
            <a:off x="5194300" y="4255904"/>
            <a:ext cx="9496762" cy="1154295"/>
          </a:xfrm>
        </p:spPr>
        <p:txBody>
          <a:bodyPr/>
          <a:lstStyle/>
          <a:p>
            <a:pPr algn="l"/>
            <a:r>
              <a:rPr lang="en-US" sz="2000" dirty="0" smtClean="0">
                <a:solidFill>
                  <a:schemeClr val="tx1"/>
                </a:solidFill>
              </a:rPr>
              <a:t>Contact us:  </a:t>
            </a:r>
            <a:r>
              <a:rPr lang="en-US" sz="2000" dirty="0" smtClean="0">
                <a:solidFill>
                  <a:schemeClr val="tx1"/>
                </a:solidFill>
              </a:rPr>
              <a:t>    </a:t>
            </a:r>
            <a:r>
              <a:rPr lang="fa-IR" sz="2000" dirty="0" smtClean="0">
                <a:solidFill>
                  <a:schemeClr val="tx1"/>
                </a:solidFill>
              </a:rPr>
              <a:t>   </a:t>
            </a:r>
          </a:p>
          <a:p>
            <a:pPr algn="l"/>
            <a:r>
              <a:rPr lang="fa-IR" sz="2000" dirty="0" smtClean="0">
                <a:solidFill>
                  <a:schemeClr val="tx1"/>
                </a:solidFill>
              </a:rPr>
              <a:t>   </a:t>
            </a:r>
            <a:r>
              <a:rPr lang="en-US" sz="2000" dirty="0" smtClean="0">
                <a:solidFill>
                  <a:schemeClr val="tx1"/>
                </a:solidFill>
              </a:rPr>
              <a:t>  </a:t>
            </a:r>
            <a:r>
              <a:rPr lang="en-US" sz="2000" dirty="0" smtClean="0">
                <a:solidFill>
                  <a:schemeClr val="tx1"/>
                </a:solidFill>
                <a:latin typeface="Calibri Light" panose="020F0302020204030204" pitchFamily="34" charset="0"/>
                <a:cs typeface="Calibri Light" panose="020F0302020204030204" pitchFamily="34" charset="0"/>
              </a:rPr>
              <a:t>+98</a:t>
            </a:r>
            <a:r>
              <a:rPr lang="en-US" sz="2000" dirty="0" smtClean="0">
                <a:solidFill>
                  <a:schemeClr val="tx1"/>
                </a:solidFill>
              </a:rPr>
              <a:t>(21)88022859 </a:t>
            </a:r>
            <a:r>
              <a:rPr lang="en-US" sz="2000" dirty="0" smtClean="0">
                <a:solidFill>
                  <a:schemeClr val="tx1"/>
                </a:solidFill>
              </a:rPr>
              <a:t>– 88026380 – 88028453</a:t>
            </a:r>
          </a:p>
          <a:p>
            <a:pPr algn="l"/>
            <a:r>
              <a:rPr lang="en-US" sz="2000" dirty="0">
                <a:solidFill>
                  <a:schemeClr val="tx1"/>
                </a:solidFill>
                <a:latin typeface="Calibri Light" panose="020F0302020204030204" pitchFamily="34" charset="0"/>
                <a:cs typeface="Calibri Light" panose="020F0302020204030204" pitchFamily="34" charset="0"/>
              </a:rPr>
              <a:t>+ </a:t>
            </a:r>
            <a:r>
              <a:rPr lang="en-US" sz="2000" dirty="0" smtClean="0">
                <a:solidFill>
                  <a:schemeClr val="tx1"/>
                </a:solidFill>
              </a:rPr>
              <a:t>98 09122148067 </a:t>
            </a:r>
            <a:r>
              <a:rPr lang="en-US" sz="2000" dirty="0" smtClean="0">
                <a:solidFill>
                  <a:schemeClr val="tx1"/>
                </a:solidFill>
              </a:rPr>
              <a:t>- </a:t>
            </a:r>
            <a:r>
              <a:rPr lang="en-US" sz="2000" dirty="0">
                <a:solidFill>
                  <a:schemeClr val="tx1"/>
                </a:solidFill>
                <a:latin typeface="Calibri Light" panose="020F0302020204030204" pitchFamily="34" charset="0"/>
                <a:cs typeface="Calibri Light" panose="020F0302020204030204" pitchFamily="34" charset="0"/>
              </a:rPr>
              <a:t>+ </a:t>
            </a:r>
            <a:r>
              <a:rPr lang="en-US" sz="2000" dirty="0" smtClean="0">
                <a:solidFill>
                  <a:schemeClr val="tx1"/>
                </a:solidFill>
                <a:latin typeface="Calibri Light" panose="020F0302020204030204" pitchFamily="34" charset="0"/>
                <a:cs typeface="Calibri Light" panose="020F0302020204030204" pitchFamily="34" charset="0"/>
              </a:rPr>
              <a:t>98 </a:t>
            </a:r>
            <a:r>
              <a:rPr lang="en-US" sz="2000" dirty="0" smtClean="0">
                <a:solidFill>
                  <a:schemeClr val="tx1"/>
                </a:solidFill>
              </a:rPr>
              <a:t>09124173691</a:t>
            </a:r>
            <a:endParaRPr lang="fa-IR" sz="4400" dirty="0">
              <a:solidFill>
                <a:srgbClr val="C00000"/>
              </a:solidFill>
            </a:endParaRPr>
          </a:p>
        </p:txBody>
      </p:sp>
    </p:spTree>
    <p:extLst>
      <p:ext uri="{BB962C8B-B14F-4D97-AF65-F5344CB8AC3E}">
        <p14:creationId xmlns:p14="http://schemas.microsoft.com/office/powerpoint/2010/main" val="163418521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8922" y="3242878"/>
            <a:ext cx="11261439" cy="3093154"/>
          </a:xfrm>
          <a:prstGeom prst="rect">
            <a:avLst/>
          </a:prstGeom>
        </p:spPr>
        <p:txBody>
          <a:bodyPr wrap="square">
            <a:spAutoFit/>
          </a:bodyPr>
          <a:lstStyle/>
          <a:p>
            <a:pPr algn="just" rtl="1">
              <a:lnSpc>
                <a:spcPct val="200000"/>
              </a:lnSpc>
            </a:pPr>
            <a:r>
              <a:rPr lang="fa-IR" sz="2000" b="1" dirty="0">
                <a:cs typeface="B Nazanin" panose="00000400000000000000" pitchFamily="2" charset="-78"/>
              </a:rPr>
              <a:t>با بیش از 30 سال فعالیت در زمینه مشاوره، </a:t>
            </a:r>
            <a:r>
              <a:rPr lang="fa-IR" sz="2000" b="1" dirty="0" smtClean="0">
                <a:cs typeface="B Nazanin" panose="00000400000000000000" pitchFamily="2" charset="-78"/>
              </a:rPr>
              <a:t>طراحی، </a:t>
            </a:r>
            <a:r>
              <a:rPr lang="fa-IR" sz="2000" b="1" dirty="0">
                <a:cs typeface="B Nazanin" panose="00000400000000000000" pitchFamily="2" charset="-78"/>
              </a:rPr>
              <a:t>ساخت و نصب انواع سیستمهای تصفیه پکیجهای تصفیه فاضلاب بهداشتی، خاکستری و صنعتی </a:t>
            </a:r>
            <a:r>
              <a:rPr lang="fa-IR" sz="2000" b="1" dirty="0" smtClean="0">
                <a:cs typeface="B Nazanin" panose="00000400000000000000" pitchFamily="2" charset="-78"/>
              </a:rPr>
              <a:t>، پکیجهای </a:t>
            </a:r>
            <a:r>
              <a:rPr lang="fa-IR" sz="2000" b="1" dirty="0">
                <a:cs typeface="B Nazanin" panose="00000400000000000000" pitchFamily="2" charset="-78"/>
              </a:rPr>
              <a:t>تصفیه آب صنعتی </a:t>
            </a:r>
            <a:r>
              <a:rPr lang="en-US" sz="2000" b="1" dirty="0">
                <a:latin typeface="Calibri" panose="020F0502020204030204" pitchFamily="34" charset="0"/>
                <a:cs typeface="Calibri" panose="020F0502020204030204" pitchFamily="34" charset="0"/>
              </a:rPr>
              <a:t>RO</a:t>
            </a:r>
            <a:r>
              <a:rPr lang="fa-IR" sz="2000" b="1" dirty="0">
                <a:cs typeface="B Nazanin" panose="00000400000000000000" pitchFamily="2" charset="-78"/>
              </a:rPr>
              <a:t>، نیمه صنعتی و خانگی </a:t>
            </a:r>
            <a:r>
              <a:rPr lang="fa-IR" sz="2000" b="1" dirty="0" smtClean="0">
                <a:cs typeface="B Nazanin" panose="00000400000000000000" pitchFamily="2" charset="-78"/>
              </a:rPr>
              <a:t>، انواع سختیگیرها، پکیجهای </a:t>
            </a:r>
            <a:r>
              <a:rPr lang="fa-IR" sz="2000" b="1" dirty="0">
                <a:cs typeface="B Nazanin" panose="00000400000000000000" pitchFamily="2" charset="-78"/>
              </a:rPr>
              <a:t>چربی‌گیر و آشغالگیر با منشاء نفتی و آلی، ‌</a:t>
            </a:r>
            <a:r>
              <a:rPr lang="en-US" sz="2000" b="1" dirty="0">
                <a:latin typeface="Calibri" panose="020F0502020204030204" pitchFamily="34" charset="0"/>
                <a:cs typeface="Calibri" panose="020F0502020204030204" pitchFamily="34" charset="0"/>
              </a:rPr>
              <a:t>DAF</a:t>
            </a:r>
            <a:r>
              <a:rPr lang="fa-IR" sz="2000" b="1" dirty="0">
                <a:latin typeface="Calibri" panose="020F0502020204030204" pitchFamily="34" charset="0"/>
                <a:cs typeface="Calibri" panose="020F0502020204030204" pitchFamily="34" charset="0"/>
              </a:rPr>
              <a:t> </a:t>
            </a:r>
            <a:r>
              <a:rPr lang="fa-IR" sz="2000" b="1" dirty="0">
                <a:cs typeface="B Nazanin" panose="00000400000000000000" pitchFamily="2" charset="-78"/>
              </a:rPr>
              <a:t>و سیستم‌های زیرسینکی پکیج‌های ایستگاه پمپاژ آب و فاضلاب تمام اتوماتیک </a:t>
            </a:r>
            <a:r>
              <a:rPr lang="fa-IR" sz="2000" b="1" dirty="0" smtClean="0">
                <a:cs typeface="B Nazanin" panose="00000400000000000000" pitchFamily="2" charset="-78"/>
              </a:rPr>
              <a:t>، </a:t>
            </a:r>
            <a:r>
              <a:rPr lang="fa-IR" sz="2000" b="1" dirty="0">
                <a:cs typeface="B Nazanin" panose="00000400000000000000" pitchFamily="2" charset="-78"/>
              </a:rPr>
              <a:t>پلهای لجن روب، انواع فیلترهای </a:t>
            </a:r>
            <a:r>
              <a:rPr lang="fa-IR" sz="2000" b="1" dirty="0" smtClean="0">
                <a:cs typeface="B Nazanin" panose="00000400000000000000" pitchFamily="2" charset="-78"/>
              </a:rPr>
              <a:t>شنی و کربنی تصفیه </a:t>
            </a:r>
            <a:r>
              <a:rPr lang="fa-IR" sz="2000" b="1" dirty="0">
                <a:cs typeface="B Nazanin" panose="00000400000000000000" pitchFamily="2" charset="-78"/>
              </a:rPr>
              <a:t>آب، مخازن تحت فشار </a:t>
            </a:r>
            <a:r>
              <a:rPr lang="fa-IR" sz="2000" b="1" dirty="0" smtClean="0">
                <a:cs typeface="B Nazanin" panose="00000400000000000000" pitchFamily="2" charset="-78"/>
              </a:rPr>
              <a:t>سیستمهای ضدعفونی کننده و </a:t>
            </a:r>
            <a:r>
              <a:rPr lang="fa-IR" sz="2000" b="1" dirty="0">
                <a:cs typeface="B Nazanin" panose="00000400000000000000" pitchFamily="2" charset="-78"/>
              </a:rPr>
              <a:t>…این توانمندی‌ها نتیجه همکاری با کمپانی‌های معتبر اروپایی می‌باشد</a:t>
            </a:r>
            <a:r>
              <a:rPr lang="fa-IR" sz="2000" b="1" dirty="0" smtClean="0">
                <a:cs typeface="B Nazanin" panose="00000400000000000000" pitchFamily="2" charset="-78"/>
              </a:rPr>
              <a:t>. </a:t>
            </a:r>
            <a:endParaRPr lang="fa-IR" sz="2000" b="1" dirty="0">
              <a:cs typeface="B Nazanin" panose="00000400000000000000" pitchFamily="2" charset="-78"/>
            </a:endParaRPr>
          </a:p>
        </p:txBody>
      </p:sp>
      <p:sp>
        <p:nvSpPr>
          <p:cNvPr id="5" name="Text Placeholder 1"/>
          <p:cNvSpPr>
            <a:spLocks noGrp="1"/>
          </p:cNvSpPr>
          <p:nvPr>
            <p:ph type="body" sz="quarter" idx="10"/>
          </p:nvPr>
        </p:nvSpPr>
        <p:spPr>
          <a:xfrm>
            <a:off x="649779" y="643381"/>
            <a:ext cx="8718550" cy="729911"/>
          </a:xfrm>
        </p:spPr>
        <p:txBody>
          <a:bodyPr/>
          <a:lstStyle/>
          <a:p>
            <a:pPr algn="l"/>
            <a:r>
              <a:rPr lang="en-US" sz="4400" dirty="0" smtClean="0">
                <a:solidFill>
                  <a:srgbClr val="C00000"/>
                </a:solidFill>
              </a:rPr>
              <a:t>GW.co</a:t>
            </a:r>
            <a:endParaRPr lang="fa-IR" sz="4400" dirty="0">
              <a:solidFill>
                <a:srgbClr val="C00000"/>
              </a:solidFill>
            </a:endParaRPr>
          </a:p>
        </p:txBody>
      </p:sp>
    </p:spTree>
    <p:extLst>
      <p:ext uri="{BB962C8B-B14F-4D97-AF65-F5344CB8AC3E}">
        <p14:creationId xmlns:p14="http://schemas.microsoft.com/office/powerpoint/2010/main" val="152833268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6250" y="667657"/>
            <a:ext cx="8718550" cy="729911"/>
          </a:xfrm>
        </p:spPr>
        <p:txBody>
          <a:bodyPr/>
          <a:lstStyle/>
          <a:p>
            <a:pPr algn="l"/>
            <a:r>
              <a:rPr lang="en-US" sz="4400" dirty="0" smtClean="0">
                <a:solidFill>
                  <a:srgbClr val="C00000"/>
                </a:solidFill>
              </a:rPr>
              <a:t>GW.co</a:t>
            </a:r>
            <a:endParaRPr lang="fa-IR" sz="4400" dirty="0">
              <a:solidFill>
                <a:srgbClr val="C00000"/>
              </a:solidFill>
            </a:endParaRPr>
          </a:p>
        </p:txBody>
      </p:sp>
      <p:sp>
        <p:nvSpPr>
          <p:cNvPr id="3" name="Text Placeholder 2"/>
          <p:cNvSpPr>
            <a:spLocks noGrp="1"/>
          </p:cNvSpPr>
          <p:nvPr>
            <p:ph type="body" sz="quarter" idx="15"/>
          </p:nvPr>
        </p:nvSpPr>
        <p:spPr>
          <a:xfrm>
            <a:off x="533399" y="3329214"/>
            <a:ext cx="11336867" cy="3091544"/>
          </a:xfrm>
        </p:spPr>
        <p:txBody>
          <a:bodyPr/>
          <a:lstStyle/>
          <a:p>
            <a:pPr rtl="0"/>
            <a:r>
              <a:rPr lang="en-US" dirty="0"/>
              <a:t>With more than 30 years of activity in the field of consulting, designing, manufacturing and installing all kinds of purification systems, sanitary, gray and industrial wastewater treatment packages, RO industrial, semi-industrial and domestic water purification packages, all kinds of hardeners, oil and organic waste removal packages , DAF and under-sink systems, fully automatic water and sewage pumping station packages, mud removal bridges, all kinds of sand and carbon filters for water purification, pressure tanks, disinfection systems, etc., these capabilities are the result of cooperation with reputable European companies</a:t>
            </a:r>
            <a:r>
              <a:rPr lang="en-US" dirty="0" smtClean="0"/>
              <a:t>.                                                                                                           </a:t>
            </a:r>
            <a:endParaRPr lang="fa-IR" dirty="0"/>
          </a:p>
        </p:txBody>
      </p:sp>
    </p:spTree>
    <p:extLst>
      <p:ext uri="{BB962C8B-B14F-4D97-AF65-F5344CB8AC3E}">
        <p14:creationId xmlns:p14="http://schemas.microsoft.com/office/powerpoint/2010/main" val="136102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008820" y="458906"/>
            <a:ext cx="3124200" cy="646331"/>
          </a:xfrm>
          <a:prstGeom prst="rect">
            <a:avLst/>
          </a:prstGeom>
          <a:noFill/>
        </p:spPr>
        <p:txBody>
          <a:bodyPr wrap="square" rtlCol="1">
            <a:spAutoFit/>
          </a:bodyPr>
          <a:lstStyle/>
          <a:p>
            <a:r>
              <a:rPr lang="en-US" sz="3600" b="1" dirty="0" smtClean="0">
                <a:solidFill>
                  <a:srgbClr val="FF0000"/>
                </a:solidFill>
                <a:cs typeface="+mj-cs"/>
              </a:rPr>
              <a:t>RO System</a:t>
            </a:r>
            <a:endParaRPr lang="fa-IR" sz="3600" b="1" dirty="0">
              <a:solidFill>
                <a:srgbClr val="FF0000"/>
              </a:solidFill>
              <a:cs typeface="+mj-cs"/>
            </a:endParaRPr>
          </a:p>
        </p:txBody>
      </p:sp>
      <p:pic>
        <p:nvPicPr>
          <p:cNvPr id="4" name="Picture 3"/>
          <p:cNvPicPr>
            <a:picLocks noChangeAspect="1"/>
          </p:cNvPicPr>
          <p:nvPr/>
        </p:nvPicPr>
        <p:blipFill rotWithShape="1">
          <a:blip r:embed="rId2"/>
          <a:srcRect l="8037" r="10391" b="9476"/>
          <a:stretch/>
        </p:blipFill>
        <p:spPr>
          <a:xfrm>
            <a:off x="441015" y="209417"/>
            <a:ext cx="1371601" cy="1275472"/>
          </a:xfrm>
          <a:prstGeom prst="rect">
            <a:avLst/>
          </a:prstGeom>
        </p:spPr>
      </p:pic>
      <p:pic>
        <p:nvPicPr>
          <p:cNvPr id="1026" name="Picture 2" descr="Automatic 5000 LPH Industrial RO System, For Water Purification at Rs  400000 in Rajk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813" y="1573902"/>
            <a:ext cx="9268187" cy="5230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91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8972" y="1009189"/>
            <a:ext cx="11277600" cy="5693866"/>
          </a:xfrm>
          <a:prstGeom prst="rect">
            <a:avLst/>
          </a:prstGeom>
        </p:spPr>
        <p:txBody>
          <a:bodyPr wrap="square">
            <a:spAutoFit/>
          </a:bodyPr>
          <a:lstStyle/>
          <a:p>
            <a:pPr algn="r">
              <a:lnSpc>
                <a:spcPct val="200000"/>
              </a:lnSpc>
            </a:pPr>
            <a:r>
              <a:rPr lang="fa-IR" sz="2000" b="1" dirty="0" smtClean="0">
                <a:solidFill>
                  <a:srgbClr val="7030A0"/>
                </a:solidFill>
                <a:cs typeface="Nazanin" panose="00000400000000000000" pitchFamily="2" charset="-78"/>
              </a:rPr>
              <a:t>دستگاه آب شیرین کن چیست؟</a:t>
            </a:r>
          </a:p>
          <a:p>
            <a:pPr algn="just" rtl="1">
              <a:lnSpc>
                <a:spcPct val="200000"/>
              </a:lnSpc>
            </a:pPr>
            <a:r>
              <a:rPr lang="fa-IR" b="1" dirty="0" smtClean="0">
                <a:cs typeface="Nazanin" panose="00000400000000000000" pitchFamily="2" charset="-78"/>
              </a:rPr>
              <a:t> تبدیل آب شور به آب شیرین همواره یکی از مشکلات انسان بوده است. عملیات شیرین سازی آب به فرآیندهای مکانیکی و حرارتی نیاز دارد. دستگاه آب شیرین کن صنعتی به عنوان یکی از ضروری‌ترین تجهیزات امروزه بشر در جهت تبدیل آب شور به آب شیرین کاربرد دارد. جدا کردن نمک از آب باید به وسیله روش‌های خاصی در یک بستر پرقدرت اجرا شود. اسمز معکوس یکی از متداولترین روش ها برای تولید آب شیرین می باشد. </a:t>
            </a:r>
            <a:r>
              <a:rPr lang="en-US" b="1" dirty="0" smtClean="0">
                <a:cs typeface="Nazanin" panose="00000400000000000000" pitchFamily="2" charset="-78"/>
              </a:rPr>
              <a:t>RO </a:t>
            </a:r>
            <a:r>
              <a:rPr lang="fa-IR" b="1" dirty="0" smtClean="0">
                <a:cs typeface="Nazanin" panose="00000400000000000000" pitchFamily="2" charset="-78"/>
              </a:rPr>
              <a:t> مخفف عبارت </a:t>
            </a:r>
            <a:r>
              <a:rPr lang="en-US" b="1" dirty="0" smtClean="0">
                <a:cs typeface="Nazanin" panose="00000400000000000000" pitchFamily="2" charset="-78"/>
              </a:rPr>
              <a:t> Reverse Osmosis </a:t>
            </a:r>
            <a:r>
              <a:rPr lang="fa-IR" b="1" dirty="0" smtClean="0">
                <a:cs typeface="Nazanin" panose="00000400000000000000" pitchFamily="2" charset="-78"/>
              </a:rPr>
              <a:t>است.</a:t>
            </a:r>
          </a:p>
          <a:p>
            <a:pPr rtl="1">
              <a:lnSpc>
                <a:spcPct val="200000"/>
              </a:lnSpc>
            </a:pPr>
            <a:r>
              <a:rPr lang="en-US" b="1" dirty="0" smtClean="0">
                <a:cs typeface="+mj-cs"/>
              </a:rPr>
              <a:t>Converting salt water to fresh water has always been one of the problems of humans. Water desalination requires mechanical and thermal processes. The industrial water desalination device is used as one of the most necessary </a:t>
            </a:r>
            <a:r>
              <a:rPr lang="en-US" b="1" dirty="0" err="1" smtClean="0">
                <a:cs typeface="+mj-cs"/>
              </a:rPr>
              <a:t>equipments</a:t>
            </a:r>
            <a:r>
              <a:rPr lang="en-US" b="1" dirty="0" smtClean="0">
                <a:cs typeface="+mj-cs"/>
              </a:rPr>
              <a:t> for converting salt water into fresh water. Separation of salt from water must be carried out by special methods in a powerful bed. Reverse osmosis is one of the most common methods for producing fresh water. RO </a:t>
            </a:r>
            <a:r>
              <a:rPr lang="en-US" b="1" dirty="0" err="1" smtClean="0">
                <a:cs typeface="+mj-cs"/>
              </a:rPr>
              <a:t>st</a:t>
            </a:r>
            <a:r>
              <a:rPr lang="en-US" b="1" dirty="0" smtClean="0">
                <a:cs typeface="+mj-cs"/>
              </a:rPr>
              <a:t> stands for Reverse Osmosis.</a:t>
            </a:r>
            <a:r>
              <a:rPr lang="fa-IR" b="1" dirty="0" smtClean="0">
                <a:cs typeface="+mj-cs"/>
              </a:rPr>
              <a:t>    </a:t>
            </a:r>
            <a:endParaRPr lang="fa-IR" b="1" dirty="0">
              <a:cs typeface="+mj-cs"/>
            </a:endParaRPr>
          </a:p>
        </p:txBody>
      </p:sp>
      <p:pic>
        <p:nvPicPr>
          <p:cNvPr id="3" name="Picture 2"/>
          <p:cNvPicPr>
            <a:picLocks noChangeAspect="1"/>
          </p:cNvPicPr>
          <p:nvPr/>
        </p:nvPicPr>
        <p:blipFill>
          <a:blip r:embed="rId3"/>
          <a:stretch>
            <a:fillRect/>
          </a:stretch>
        </p:blipFill>
        <p:spPr>
          <a:xfrm>
            <a:off x="478971" y="246990"/>
            <a:ext cx="1268078" cy="993734"/>
          </a:xfrm>
          <a:prstGeom prst="rect">
            <a:avLst/>
          </a:prstGeom>
        </p:spPr>
      </p:pic>
      <p:sp>
        <p:nvSpPr>
          <p:cNvPr id="4" name="TextBox 3"/>
          <p:cNvSpPr txBox="1"/>
          <p:nvPr/>
        </p:nvSpPr>
        <p:spPr>
          <a:xfrm flipH="1">
            <a:off x="2127371" y="481381"/>
            <a:ext cx="2467428" cy="646331"/>
          </a:xfrm>
          <a:prstGeom prst="rect">
            <a:avLst/>
          </a:prstGeom>
          <a:noFill/>
        </p:spPr>
        <p:txBody>
          <a:bodyPr wrap="square" rtlCol="1">
            <a:spAutoFit/>
          </a:bodyPr>
          <a:lstStyle/>
          <a:p>
            <a:r>
              <a:rPr lang="en-US" sz="3600" b="1" dirty="0" smtClean="0">
                <a:solidFill>
                  <a:srgbClr val="C00000"/>
                </a:solidFill>
              </a:rPr>
              <a:t>GW.CO</a:t>
            </a:r>
            <a:endParaRPr lang="fa-IR" sz="3600" b="1" dirty="0">
              <a:solidFill>
                <a:srgbClr val="C00000"/>
              </a:solidFill>
            </a:endParaRPr>
          </a:p>
        </p:txBody>
      </p:sp>
      <p:pic>
        <p:nvPicPr>
          <p:cNvPr id="5" name="Picture 4"/>
          <p:cNvPicPr>
            <a:picLocks noChangeAspect="1"/>
          </p:cNvPicPr>
          <p:nvPr/>
        </p:nvPicPr>
        <p:blipFill rotWithShape="1">
          <a:blip r:embed="rId4"/>
          <a:srcRect l="8037" r="10391" b="9476"/>
          <a:stretch/>
        </p:blipFill>
        <p:spPr>
          <a:xfrm>
            <a:off x="441015" y="209417"/>
            <a:ext cx="1371601" cy="1275472"/>
          </a:xfrm>
          <a:prstGeom prst="rect">
            <a:avLst/>
          </a:prstGeom>
        </p:spPr>
      </p:pic>
    </p:spTree>
    <p:extLst>
      <p:ext uri="{BB962C8B-B14F-4D97-AF65-F5344CB8AC3E}">
        <p14:creationId xmlns:p14="http://schemas.microsoft.com/office/powerpoint/2010/main" val="354098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0915" y="232476"/>
            <a:ext cx="1335314" cy="993734"/>
          </a:xfrm>
          <a:prstGeom prst="rect">
            <a:avLst/>
          </a:prstGeom>
        </p:spPr>
      </p:pic>
      <p:sp>
        <p:nvSpPr>
          <p:cNvPr id="4" name="Rectangle 3"/>
          <p:cNvSpPr/>
          <p:nvPr/>
        </p:nvSpPr>
        <p:spPr>
          <a:xfrm flipH="1">
            <a:off x="2040989" y="501691"/>
            <a:ext cx="3448304" cy="584775"/>
          </a:xfrm>
          <a:prstGeom prst="rect">
            <a:avLst/>
          </a:prstGeom>
        </p:spPr>
        <p:txBody>
          <a:bodyPr wrap="square">
            <a:spAutoFit/>
          </a:bodyPr>
          <a:lstStyle/>
          <a:p>
            <a:r>
              <a:rPr lang="en-US" sz="3200" b="1" dirty="0">
                <a:solidFill>
                  <a:srgbClr val="C00000"/>
                </a:solidFill>
              </a:rPr>
              <a:t>GW.CO</a:t>
            </a:r>
            <a:endParaRPr lang="fa-IR" sz="3200" b="1" dirty="0">
              <a:solidFill>
                <a:srgbClr val="C00000"/>
              </a:solidFill>
            </a:endParaRPr>
          </a:p>
        </p:txBody>
      </p:sp>
      <p:sp>
        <p:nvSpPr>
          <p:cNvPr id="5" name="Rectangle 4"/>
          <p:cNvSpPr/>
          <p:nvPr/>
        </p:nvSpPr>
        <p:spPr>
          <a:xfrm>
            <a:off x="7025325" y="1164167"/>
            <a:ext cx="5036457" cy="2308324"/>
          </a:xfrm>
          <a:prstGeom prst="rect">
            <a:avLst/>
          </a:prstGeom>
        </p:spPr>
        <p:txBody>
          <a:bodyPr wrap="square">
            <a:spAutoFit/>
          </a:bodyPr>
          <a:lstStyle/>
          <a:p>
            <a:pPr algn="just" rtl="1"/>
            <a:r>
              <a:rPr lang="fa-IR" sz="2400" b="1" dirty="0" smtClean="0">
                <a:cs typeface="B Nazanin" panose="00000400000000000000" pitchFamily="2" charset="-78"/>
              </a:rPr>
              <a:t>نوعی دستگاه تصفیه آب است که از آن برای از بین بردن املاح آب مانند کلسیم، منیزیم، آهک و برخی کاتیونهای فلزی استفاده میشود. وجود این یونها و کاتیونهای دو ظرفیتی یا چند ظرفیتی در آب، دلایل اصلی ایجاد رسوب هستند.</a:t>
            </a:r>
            <a:endParaRPr lang="fa-IR" sz="2400" b="1" dirty="0">
              <a:cs typeface="B Nazanin" panose="00000400000000000000" pitchFamily="2" charset="-78"/>
            </a:endParaRPr>
          </a:p>
        </p:txBody>
      </p:sp>
      <p:sp>
        <p:nvSpPr>
          <p:cNvPr id="6" name="TextBox 5"/>
          <p:cNvSpPr txBox="1"/>
          <p:nvPr/>
        </p:nvSpPr>
        <p:spPr>
          <a:xfrm>
            <a:off x="7358743" y="377371"/>
            <a:ext cx="3846286" cy="523220"/>
          </a:xfrm>
          <a:prstGeom prst="rect">
            <a:avLst/>
          </a:prstGeom>
          <a:noFill/>
        </p:spPr>
        <p:txBody>
          <a:bodyPr wrap="square" rtlCol="1">
            <a:spAutoFit/>
          </a:bodyPr>
          <a:lstStyle/>
          <a:p>
            <a:pPr algn="ctr" rtl="1"/>
            <a:r>
              <a:rPr lang="fa-IR" sz="2800" b="1" dirty="0" smtClean="0">
                <a:solidFill>
                  <a:srgbClr val="7030A0"/>
                </a:solidFill>
              </a:rPr>
              <a:t> </a:t>
            </a:r>
            <a:r>
              <a:rPr lang="fa-IR" sz="2800" b="1" dirty="0" smtClean="0">
                <a:solidFill>
                  <a:srgbClr val="7030A0"/>
                </a:solidFill>
                <a:cs typeface="B Nazanin" panose="00000400000000000000" pitchFamily="2" charset="-78"/>
              </a:rPr>
              <a:t>سختی</a:t>
            </a:r>
            <a:r>
              <a:rPr lang="en-US" sz="2800" b="1" dirty="0" smtClean="0">
                <a:solidFill>
                  <a:srgbClr val="7030A0"/>
                </a:solidFill>
                <a:cs typeface="B Nazanin" panose="00000400000000000000" pitchFamily="2" charset="-78"/>
              </a:rPr>
              <a:t> </a:t>
            </a:r>
            <a:r>
              <a:rPr lang="fa-IR" sz="2800" b="1" dirty="0" smtClean="0">
                <a:solidFill>
                  <a:srgbClr val="7030A0"/>
                </a:solidFill>
                <a:cs typeface="B Nazanin" panose="00000400000000000000" pitchFamily="2" charset="-78"/>
              </a:rPr>
              <a:t>گیر</a:t>
            </a:r>
            <a:r>
              <a:rPr lang="fa-IR" sz="2800" b="1" dirty="0" smtClean="0">
                <a:solidFill>
                  <a:srgbClr val="7030A0"/>
                </a:solidFill>
              </a:rPr>
              <a:t> </a:t>
            </a:r>
            <a:r>
              <a:rPr lang="en-US" sz="2800" b="1" dirty="0" smtClean="0">
                <a:solidFill>
                  <a:srgbClr val="7030A0"/>
                </a:solidFill>
                <a:latin typeface="Times New Roman" panose="02020603050405020304" pitchFamily="18" charset="0"/>
                <a:cs typeface="Times New Roman" panose="02020603050405020304" pitchFamily="18" charset="0"/>
              </a:rPr>
              <a:t>Softener</a:t>
            </a:r>
            <a:endParaRPr lang="fa-IR" sz="2800" b="1" dirty="0">
              <a:solidFill>
                <a:srgbClr val="7030A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025325" y="3472491"/>
            <a:ext cx="5021943" cy="2812629"/>
          </a:xfrm>
          <a:prstGeom prst="rect">
            <a:avLst/>
          </a:prstGeom>
          <a:noFill/>
        </p:spPr>
        <p:txBody>
          <a:bodyPr wrap="square" rtlCol="1">
            <a:spAutoFit/>
          </a:bodyPr>
          <a:lstStyle/>
          <a:p>
            <a:pPr algn="just">
              <a:lnSpc>
                <a:spcPct val="150000"/>
              </a:lnSpc>
            </a:pPr>
            <a:r>
              <a:rPr lang="en-US" sz="2000" b="1" dirty="0" smtClean="0"/>
              <a:t>It is a type of water purification device that is used to remove water salts such as calcium, magnesium, lime and some metal cations. The presence of these divalent or polyvalent ions and cations in water are the main reasons for sediment formation</a:t>
            </a:r>
            <a:endParaRPr lang="fa-IR" sz="2000" b="1" dirty="0"/>
          </a:p>
        </p:txBody>
      </p:sp>
      <p:pic>
        <p:nvPicPr>
          <p:cNvPr id="9" name="Picture 8"/>
          <p:cNvPicPr>
            <a:picLocks noChangeAspect="1"/>
          </p:cNvPicPr>
          <p:nvPr/>
        </p:nvPicPr>
        <p:blipFill rotWithShape="1">
          <a:blip r:embed="rId3"/>
          <a:srcRect l="8037" r="10391" b="9476"/>
          <a:stretch/>
        </p:blipFill>
        <p:spPr>
          <a:xfrm>
            <a:off x="379328" y="232476"/>
            <a:ext cx="1371601" cy="1275472"/>
          </a:xfrm>
          <a:prstGeom prst="rect">
            <a:avLst/>
          </a:prstGeom>
        </p:spPr>
      </p:pic>
      <p:pic>
        <p:nvPicPr>
          <p:cNvPr id="6146" name="Picture 2" descr="مشخصات، قیمت و خرید سختی گیر رزینی | آب فناور"/>
          <p:cNvPicPr>
            <a:picLocks noChangeAspect="1" noChangeArrowheads="1"/>
          </p:cNvPicPr>
          <p:nvPr/>
        </p:nvPicPr>
        <p:blipFill rotWithShape="1">
          <a:blip r:embed="rId4">
            <a:extLst>
              <a:ext uri="{28A0092B-C50C-407E-A947-70E740481C1C}">
                <a14:useLocalDpi xmlns:a14="http://schemas.microsoft.com/office/drawing/2010/main" val="0"/>
              </a:ext>
            </a:extLst>
          </a:blip>
          <a:srcRect l="5449" r="6584"/>
          <a:stretch/>
        </p:blipFill>
        <p:spPr bwMode="auto">
          <a:xfrm>
            <a:off x="2855262" y="1086466"/>
            <a:ext cx="4164763" cy="364190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سختی گیر آب چیست؟ |🏷️ قیمت | انواع | ساخت"/>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29162" t="4799" r="18382" b="12885"/>
          <a:stretch/>
        </p:blipFill>
        <p:spPr bwMode="auto">
          <a:xfrm>
            <a:off x="0" y="2377413"/>
            <a:ext cx="2855262" cy="4480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40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99369" y="387249"/>
            <a:ext cx="1457070" cy="749873"/>
          </a:xfrm>
          <a:prstGeom prst="rect">
            <a:avLst/>
          </a:prstGeom>
        </p:spPr>
      </p:pic>
      <p:sp>
        <p:nvSpPr>
          <p:cNvPr id="5" name="Rectangle 4"/>
          <p:cNvSpPr/>
          <p:nvPr/>
        </p:nvSpPr>
        <p:spPr>
          <a:xfrm>
            <a:off x="6168567" y="762185"/>
            <a:ext cx="5805715" cy="1477328"/>
          </a:xfrm>
          <a:prstGeom prst="rect">
            <a:avLst/>
          </a:prstGeom>
        </p:spPr>
        <p:txBody>
          <a:bodyPr wrap="square">
            <a:spAutoFit/>
          </a:bodyPr>
          <a:lstStyle/>
          <a:p>
            <a:pPr algn="just" rtl="1">
              <a:lnSpc>
                <a:spcPct val="150000"/>
              </a:lnSpc>
            </a:pPr>
            <a:r>
              <a:rPr lang="fa-IR" sz="2000" b="1" dirty="0" smtClean="0">
                <a:cs typeface="Nazanin" panose="00000400000000000000" pitchFamily="2" charset="-78"/>
              </a:rPr>
              <a:t>فیلتر تصفیه آب شنی در بخش پیش تصفیه در دستگاه تصفیه آب صنعتی نصب می‌شود. کاربرد این فیلتر در حذف کدورت و ذرات معلق آب تا سایز حداکثر 50 میکرون است.</a:t>
            </a:r>
            <a:endParaRPr lang="fa-IR" sz="2000" b="1" dirty="0">
              <a:cs typeface="Nazanin" panose="00000400000000000000" pitchFamily="2" charset="-78"/>
            </a:endParaRPr>
          </a:p>
        </p:txBody>
      </p:sp>
      <p:sp>
        <p:nvSpPr>
          <p:cNvPr id="6" name="TextBox 5"/>
          <p:cNvSpPr txBox="1"/>
          <p:nvPr/>
        </p:nvSpPr>
        <p:spPr>
          <a:xfrm>
            <a:off x="6329831" y="2090409"/>
            <a:ext cx="5644451" cy="1477328"/>
          </a:xfrm>
          <a:prstGeom prst="rect">
            <a:avLst/>
          </a:prstGeom>
          <a:noFill/>
        </p:spPr>
        <p:txBody>
          <a:bodyPr wrap="square" rtlCol="1">
            <a:spAutoFit/>
          </a:bodyPr>
          <a:lstStyle/>
          <a:p>
            <a:pPr algn="just" rtl="1">
              <a:lnSpc>
                <a:spcPct val="150000"/>
              </a:lnSpc>
            </a:pPr>
            <a:r>
              <a:rPr lang="fa-IR" sz="2000" b="1" dirty="0">
                <a:cs typeface="Nazanin" panose="00000400000000000000" pitchFamily="2" charset="-78"/>
              </a:rPr>
              <a:t>کربن فعال یک ماده متخلخل است که دارای سطح تماس بسیار بالایی است. این ویژگی باعث می‌شود که کربن فعال بتواند به راحتی مواد آلی محلول، کلر، طعم و بو را از آب جذب </a:t>
            </a:r>
            <a:r>
              <a:rPr lang="fa-IR" sz="2000" b="1" dirty="0" smtClean="0">
                <a:cs typeface="Nazanin" panose="00000400000000000000" pitchFamily="2" charset="-78"/>
              </a:rPr>
              <a:t>کند.</a:t>
            </a:r>
            <a:endParaRPr lang="fa-IR" sz="2000" b="1" dirty="0">
              <a:cs typeface="Nazanin" panose="00000400000000000000" pitchFamily="2" charset="-78"/>
            </a:endParaRPr>
          </a:p>
        </p:txBody>
      </p:sp>
      <p:sp>
        <p:nvSpPr>
          <p:cNvPr id="7" name="TextBox 6"/>
          <p:cNvSpPr txBox="1"/>
          <p:nvPr/>
        </p:nvSpPr>
        <p:spPr>
          <a:xfrm>
            <a:off x="5950857" y="4030836"/>
            <a:ext cx="6023425" cy="1323439"/>
          </a:xfrm>
          <a:prstGeom prst="rect">
            <a:avLst/>
          </a:prstGeom>
          <a:noFill/>
        </p:spPr>
        <p:txBody>
          <a:bodyPr wrap="square" rtlCol="1">
            <a:spAutoFit/>
          </a:bodyPr>
          <a:lstStyle/>
          <a:p>
            <a:pPr algn="just"/>
            <a:r>
              <a:rPr lang="en-US" sz="2000" b="1" dirty="0" smtClean="0"/>
              <a:t>The sand water filter is installed in the pre-treatment section of the industrial water purifier. The use of this filter is to remove turbidity and suspended particles of water up to the maximum size of 50 microns.</a:t>
            </a:r>
            <a:endParaRPr lang="fa-IR" sz="2000" b="1" dirty="0"/>
          </a:p>
        </p:txBody>
      </p:sp>
      <p:sp>
        <p:nvSpPr>
          <p:cNvPr id="8" name="TextBox 7"/>
          <p:cNvSpPr txBox="1"/>
          <p:nvPr/>
        </p:nvSpPr>
        <p:spPr>
          <a:xfrm>
            <a:off x="5950857" y="5291195"/>
            <a:ext cx="6125025" cy="1323439"/>
          </a:xfrm>
          <a:prstGeom prst="rect">
            <a:avLst/>
          </a:prstGeom>
          <a:noFill/>
        </p:spPr>
        <p:txBody>
          <a:bodyPr wrap="square" rtlCol="1">
            <a:spAutoFit/>
          </a:bodyPr>
          <a:lstStyle/>
          <a:p>
            <a:pPr algn="just"/>
            <a:r>
              <a:rPr lang="en-US" sz="2000" b="1" dirty="0" smtClean="0"/>
              <a:t>Activated carbon is a porous material that has a very high contact surface. This feature makes activated carbon easily absorb dissolved organic matter, chlorine, taste and smell from water.</a:t>
            </a:r>
            <a:endParaRPr lang="fa-IR" sz="2000" b="1" dirty="0"/>
          </a:p>
        </p:txBody>
      </p:sp>
      <p:sp>
        <p:nvSpPr>
          <p:cNvPr id="9" name="TextBox 8"/>
          <p:cNvSpPr txBox="1"/>
          <p:nvPr/>
        </p:nvSpPr>
        <p:spPr>
          <a:xfrm>
            <a:off x="8911770" y="232477"/>
            <a:ext cx="1973943" cy="584775"/>
          </a:xfrm>
          <a:prstGeom prst="rect">
            <a:avLst/>
          </a:prstGeom>
          <a:noFill/>
        </p:spPr>
        <p:txBody>
          <a:bodyPr wrap="square" rtlCol="1">
            <a:spAutoFit/>
          </a:bodyPr>
          <a:lstStyle/>
          <a:p>
            <a:pPr algn="ctr"/>
            <a:r>
              <a:rPr lang="en-US" sz="3200" b="1" dirty="0" smtClean="0">
                <a:solidFill>
                  <a:srgbClr val="7030A0"/>
                </a:solidFill>
              </a:rPr>
              <a:t>Filtration</a:t>
            </a:r>
            <a:endParaRPr lang="fa-IR" sz="3200" b="1" dirty="0">
              <a:solidFill>
                <a:srgbClr val="7030A0"/>
              </a:solidFill>
            </a:endParaRPr>
          </a:p>
        </p:txBody>
      </p:sp>
      <p:pic>
        <p:nvPicPr>
          <p:cNvPr id="10" name="Picture 9"/>
          <p:cNvPicPr>
            <a:picLocks noChangeAspect="1"/>
          </p:cNvPicPr>
          <p:nvPr/>
        </p:nvPicPr>
        <p:blipFill rotWithShape="1">
          <a:blip r:embed="rId3"/>
          <a:srcRect l="8037" r="10391" b="9476"/>
          <a:stretch/>
        </p:blipFill>
        <p:spPr>
          <a:xfrm>
            <a:off x="377458" y="124450"/>
            <a:ext cx="1371601" cy="1275472"/>
          </a:xfrm>
          <a:prstGeom prst="rect">
            <a:avLst/>
          </a:prstGeom>
        </p:spPr>
      </p:pic>
      <p:pic>
        <p:nvPicPr>
          <p:cNvPr id="2050" name="Picture 2" descr="فروش فیلتر شنی تصفیه آب استخر سیپو CIPU"/>
          <p:cNvPicPr>
            <a:picLocks noChangeAspect="1" noChangeArrowheads="1"/>
          </p:cNvPicPr>
          <p:nvPr/>
        </p:nvPicPr>
        <p:blipFill rotWithShape="1">
          <a:blip r:embed="rId4">
            <a:extLst>
              <a:ext uri="{28A0092B-C50C-407E-A947-70E740481C1C}">
                <a14:useLocalDpi xmlns:a14="http://schemas.microsoft.com/office/drawing/2010/main" val="0"/>
              </a:ext>
            </a:extLst>
          </a:blip>
          <a:srcRect l="12752" t="12035" r="12493" b="15959"/>
          <a:stretch/>
        </p:blipFill>
        <p:spPr bwMode="auto">
          <a:xfrm>
            <a:off x="51490" y="3909157"/>
            <a:ext cx="3009210" cy="28985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5"/>
          <a:srcRect l="10356" t="6564" r="10832" b="7526"/>
          <a:stretch/>
        </p:blipFill>
        <p:spPr>
          <a:xfrm>
            <a:off x="3111011" y="718308"/>
            <a:ext cx="3084890" cy="3362810"/>
          </a:xfrm>
          <a:prstGeom prst="rect">
            <a:avLst/>
          </a:prstGeom>
        </p:spPr>
      </p:pic>
    </p:spTree>
    <p:extLst>
      <p:ext uri="{BB962C8B-B14F-4D97-AF65-F5344CB8AC3E}">
        <p14:creationId xmlns:p14="http://schemas.microsoft.com/office/powerpoint/2010/main" val="3653184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27" r="11737"/>
          <a:stretch/>
        </p:blipFill>
        <p:spPr>
          <a:xfrm>
            <a:off x="76874" y="1867355"/>
            <a:ext cx="3712323" cy="3893283"/>
          </a:xfrm>
          <a:prstGeom prst="rect">
            <a:avLst/>
          </a:prstGeom>
        </p:spPr>
      </p:pic>
      <p:pic>
        <p:nvPicPr>
          <p:cNvPr id="3" name="Picture 2"/>
          <p:cNvPicPr>
            <a:picLocks noChangeAspect="1"/>
          </p:cNvPicPr>
          <p:nvPr/>
        </p:nvPicPr>
        <p:blipFill>
          <a:blip r:embed="rId3"/>
          <a:stretch>
            <a:fillRect/>
          </a:stretch>
        </p:blipFill>
        <p:spPr>
          <a:xfrm>
            <a:off x="3986076" y="896552"/>
            <a:ext cx="4165487" cy="4154575"/>
          </a:xfrm>
          <a:prstGeom prst="rect">
            <a:avLst/>
          </a:prstGeom>
        </p:spPr>
      </p:pic>
      <p:pic>
        <p:nvPicPr>
          <p:cNvPr id="4" name="Picture 3"/>
          <p:cNvPicPr>
            <a:picLocks noChangeAspect="1"/>
          </p:cNvPicPr>
          <p:nvPr/>
        </p:nvPicPr>
        <p:blipFill>
          <a:blip r:embed="rId4"/>
          <a:stretch>
            <a:fillRect/>
          </a:stretch>
        </p:blipFill>
        <p:spPr>
          <a:xfrm>
            <a:off x="3904536" y="5184009"/>
            <a:ext cx="4670785" cy="1509260"/>
          </a:xfrm>
          <a:prstGeom prst="rect">
            <a:avLst/>
          </a:prstGeom>
        </p:spPr>
      </p:pic>
      <p:pic>
        <p:nvPicPr>
          <p:cNvPr id="5" name="Picture 4"/>
          <p:cNvPicPr>
            <a:picLocks noChangeAspect="1"/>
          </p:cNvPicPr>
          <p:nvPr/>
        </p:nvPicPr>
        <p:blipFill>
          <a:blip r:embed="rId5"/>
          <a:stretch>
            <a:fillRect/>
          </a:stretch>
        </p:blipFill>
        <p:spPr>
          <a:xfrm>
            <a:off x="493803" y="215007"/>
            <a:ext cx="1335140" cy="1091279"/>
          </a:xfrm>
          <a:prstGeom prst="rect">
            <a:avLst/>
          </a:prstGeom>
        </p:spPr>
      </p:pic>
      <p:pic>
        <p:nvPicPr>
          <p:cNvPr id="6" name="Picture 5"/>
          <p:cNvPicPr>
            <a:picLocks noChangeAspect="1"/>
          </p:cNvPicPr>
          <p:nvPr/>
        </p:nvPicPr>
        <p:blipFill>
          <a:blip r:embed="rId6"/>
          <a:stretch>
            <a:fillRect/>
          </a:stretch>
        </p:blipFill>
        <p:spPr>
          <a:xfrm>
            <a:off x="1768912" y="319315"/>
            <a:ext cx="1758904" cy="986972"/>
          </a:xfrm>
          <a:prstGeom prst="rect">
            <a:avLst/>
          </a:prstGeom>
        </p:spPr>
      </p:pic>
      <p:sp>
        <p:nvSpPr>
          <p:cNvPr id="7" name="TextBox 6"/>
          <p:cNvSpPr txBox="1"/>
          <p:nvPr/>
        </p:nvSpPr>
        <p:spPr>
          <a:xfrm>
            <a:off x="8241738" y="1539725"/>
            <a:ext cx="3888672" cy="1292662"/>
          </a:xfrm>
          <a:prstGeom prst="rect">
            <a:avLst/>
          </a:prstGeom>
          <a:noFill/>
        </p:spPr>
        <p:txBody>
          <a:bodyPr wrap="square" rtlCol="1">
            <a:spAutoFit/>
          </a:bodyPr>
          <a:lstStyle/>
          <a:p>
            <a:pPr algn="just" rtl="1"/>
            <a:r>
              <a:rPr lang="fa-IR" sz="2000" b="1" dirty="0" smtClean="0">
                <a:cs typeface="Nazanin" panose="00000400000000000000" pitchFamily="2" charset="-78"/>
              </a:rPr>
              <a:t>به منظور </a:t>
            </a:r>
            <a:r>
              <a:rPr lang="fa-IR" sz="2000" b="1" dirty="0">
                <a:cs typeface="Nazanin" panose="00000400000000000000" pitchFamily="2" charset="-78"/>
              </a:rPr>
              <a:t>حذف </a:t>
            </a:r>
            <a:r>
              <a:rPr lang="fa-IR" sz="2000" b="1" dirty="0" smtClean="0">
                <a:cs typeface="Nazanin" panose="00000400000000000000" pitchFamily="2" charset="-78"/>
              </a:rPr>
              <a:t>باکتریها</a:t>
            </a:r>
            <a:r>
              <a:rPr lang="fa-IR" sz="2000" b="1" dirty="0">
                <a:cs typeface="Nazanin" panose="00000400000000000000" pitchFamily="2" charset="-78"/>
              </a:rPr>
              <a:t>، ویروس‌ها و </a:t>
            </a:r>
            <a:r>
              <a:rPr lang="fa-IR" sz="2000" b="1" dirty="0" smtClean="0">
                <a:cs typeface="Nazanin" panose="00000400000000000000" pitchFamily="2" charset="-78"/>
              </a:rPr>
              <a:t>میکروب‌ها - </a:t>
            </a:r>
            <a:r>
              <a:rPr lang="fa-IR" b="1" dirty="0" smtClean="0">
                <a:cs typeface="Nazanin" panose="00000400000000000000" pitchFamily="2" charset="-78"/>
              </a:rPr>
              <a:t>میکروارگانیسم </a:t>
            </a:r>
            <a:r>
              <a:rPr lang="fa-IR" b="1" dirty="0">
                <a:cs typeface="Nazanin" panose="00000400000000000000" pitchFamily="2" charset="-78"/>
              </a:rPr>
              <a:t>های بیماریزا نظیر </a:t>
            </a:r>
            <a:r>
              <a:rPr lang="fa-IR" b="1" dirty="0" smtClean="0">
                <a:cs typeface="Nazanin" panose="00000400000000000000" pitchFamily="2" charset="-78"/>
              </a:rPr>
              <a:t>انگل </a:t>
            </a:r>
            <a:r>
              <a:rPr lang="fa-IR" b="1" dirty="0">
                <a:cs typeface="Nazanin" panose="00000400000000000000" pitchFamily="2" charset="-78"/>
              </a:rPr>
              <a:t>ها، قارچ ها و </a:t>
            </a:r>
            <a:r>
              <a:rPr lang="fa-IR" b="1" dirty="0" smtClean="0">
                <a:cs typeface="Nazanin" panose="00000400000000000000" pitchFamily="2" charset="-78"/>
              </a:rPr>
              <a:t>وضدعفونی آب کاربرد دارد. </a:t>
            </a:r>
            <a:r>
              <a:rPr lang="fa-IR" b="1" dirty="0">
                <a:cs typeface="Nazanin" panose="00000400000000000000" pitchFamily="2" charset="-78"/>
              </a:rPr>
              <a:t/>
            </a:r>
            <a:br>
              <a:rPr lang="fa-IR" b="1" dirty="0">
                <a:cs typeface="Nazanin" panose="00000400000000000000" pitchFamily="2" charset="-78"/>
              </a:rPr>
            </a:br>
            <a:endParaRPr lang="fa-IR" sz="2000" b="1" dirty="0">
              <a:cs typeface="Nazanin" panose="00000400000000000000" pitchFamily="2" charset="-78"/>
            </a:endParaRPr>
          </a:p>
        </p:txBody>
      </p:sp>
      <p:sp>
        <p:nvSpPr>
          <p:cNvPr id="8" name="TextBox 7"/>
          <p:cNvSpPr txBox="1"/>
          <p:nvPr/>
        </p:nvSpPr>
        <p:spPr>
          <a:xfrm>
            <a:off x="8254777" y="3227643"/>
            <a:ext cx="3937223" cy="1323439"/>
          </a:xfrm>
          <a:prstGeom prst="rect">
            <a:avLst/>
          </a:prstGeom>
          <a:noFill/>
        </p:spPr>
        <p:txBody>
          <a:bodyPr wrap="square" rtlCol="1">
            <a:spAutoFit/>
          </a:bodyPr>
          <a:lstStyle/>
          <a:p>
            <a:pPr algn="just"/>
            <a:r>
              <a:rPr lang="en-US" sz="2000" b="1" dirty="0" smtClean="0"/>
              <a:t>It is used to remove bacteria, viruses and germs - pathogenic microorganisms such as parasites, fungi and water disinfection.</a:t>
            </a:r>
            <a:endParaRPr lang="fa-IR" sz="2000" b="1" dirty="0"/>
          </a:p>
        </p:txBody>
      </p:sp>
      <p:sp>
        <p:nvSpPr>
          <p:cNvPr id="9" name="TextBox 8"/>
          <p:cNvSpPr txBox="1"/>
          <p:nvPr/>
        </p:nvSpPr>
        <p:spPr>
          <a:xfrm>
            <a:off x="861545" y="135123"/>
            <a:ext cx="7097486" cy="461665"/>
          </a:xfrm>
          <a:prstGeom prst="rect">
            <a:avLst/>
          </a:prstGeom>
          <a:noFill/>
        </p:spPr>
        <p:txBody>
          <a:bodyPr wrap="square" rtlCol="1">
            <a:spAutoFit/>
          </a:bodyPr>
          <a:lstStyle/>
          <a:p>
            <a:pPr algn="r" rtl="1"/>
            <a:r>
              <a:rPr lang="fa-IR" sz="2400" b="1" dirty="0" smtClean="0">
                <a:solidFill>
                  <a:srgbClr val="7030A0"/>
                </a:solidFill>
                <a:cs typeface="B Nazanin" panose="00000400000000000000" pitchFamily="2" charset="-78"/>
              </a:rPr>
              <a:t>گندزداها</a:t>
            </a:r>
            <a:r>
              <a:rPr lang="fa-IR" sz="2400" b="1" dirty="0" smtClean="0">
                <a:solidFill>
                  <a:srgbClr val="7030A0"/>
                </a:solidFill>
              </a:rPr>
              <a:t>  </a:t>
            </a:r>
            <a:r>
              <a:rPr lang="en-US" sz="2400" b="1" dirty="0" smtClean="0">
                <a:solidFill>
                  <a:srgbClr val="7030A0"/>
                </a:solidFill>
                <a:latin typeface="Times New Roman" panose="02020603050405020304" pitchFamily="18" charset="0"/>
                <a:cs typeface="Times New Roman" panose="02020603050405020304" pitchFamily="18" charset="0"/>
              </a:rPr>
              <a:t>Disinfectants</a:t>
            </a:r>
            <a:endParaRPr lang="fa-IR" sz="2400" b="1" dirty="0">
              <a:solidFill>
                <a:srgbClr val="7030A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7"/>
          <a:srcRect l="8037" r="10391" b="9476"/>
          <a:stretch/>
        </p:blipFill>
        <p:spPr>
          <a:xfrm>
            <a:off x="457342" y="215007"/>
            <a:ext cx="1371601" cy="1275472"/>
          </a:xfrm>
          <a:prstGeom prst="rect">
            <a:avLst/>
          </a:prstGeom>
        </p:spPr>
      </p:pic>
    </p:spTree>
    <p:extLst>
      <p:ext uri="{BB962C8B-B14F-4D97-AF65-F5344CB8AC3E}">
        <p14:creationId xmlns:p14="http://schemas.microsoft.com/office/powerpoint/2010/main" val="297194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3803" y="215007"/>
            <a:ext cx="1335140" cy="1091279"/>
          </a:xfrm>
          <a:prstGeom prst="rect">
            <a:avLst/>
          </a:prstGeom>
        </p:spPr>
      </p:pic>
      <p:pic>
        <p:nvPicPr>
          <p:cNvPr id="6" name="Picture 5"/>
          <p:cNvPicPr>
            <a:picLocks noChangeAspect="1"/>
          </p:cNvPicPr>
          <p:nvPr/>
        </p:nvPicPr>
        <p:blipFill>
          <a:blip r:embed="rId3"/>
          <a:stretch>
            <a:fillRect/>
          </a:stretch>
        </p:blipFill>
        <p:spPr>
          <a:xfrm>
            <a:off x="1768912" y="319315"/>
            <a:ext cx="1758904" cy="986972"/>
          </a:xfrm>
          <a:prstGeom prst="rect">
            <a:avLst/>
          </a:prstGeom>
        </p:spPr>
      </p:pic>
      <p:sp>
        <p:nvSpPr>
          <p:cNvPr id="9" name="TextBox 8"/>
          <p:cNvSpPr txBox="1"/>
          <p:nvPr/>
        </p:nvSpPr>
        <p:spPr>
          <a:xfrm>
            <a:off x="1700401" y="265808"/>
            <a:ext cx="7097486" cy="830997"/>
          </a:xfrm>
          <a:prstGeom prst="rect">
            <a:avLst/>
          </a:prstGeom>
          <a:noFill/>
        </p:spPr>
        <p:txBody>
          <a:bodyPr wrap="square" rtlCol="1">
            <a:spAutoFit/>
          </a:bodyPr>
          <a:lstStyle/>
          <a:p>
            <a:pPr algn="r" rtl="1"/>
            <a:r>
              <a:rPr lang="fa-IR" sz="2400" b="1" dirty="0">
                <a:solidFill>
                  <a:srgbClr val="7030A0"/>
                </a:solidFill>
                <a:cs typeface="B Nazanin" panose="00000400000000000000" pitchFamily="2" charset="-78"/>
              </a:rPr>
              <a:t>پکیج تصفیه فاضلاب </a:t>
            </a:r>
            <a:r>
              <a:rPr lang="en-US" sz="2400" b="1" dirty="0">
                <a:solidFill>
                  <a:srgbClr val="7030A0"/>
                </a:solidFill>
                <a:cs typeface="B Nazanin" panose="00000400000000000000" pitchFamily="2" charset="-78"/>
              </a:rPr>
              <a:t>SBR</a:t>
            </a:r>
          </a:p>
          <a:p>
            <a:pPr algn="r" rtl="1"/>
            <a:endParaRPr lang="fa-IR" sz="2400" b="1" dirty="0">
              <a:solidFill>
                <a:srgbClr val="7030A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4"/>
          <a:srcRect l="8037" r="10391" b="9476"/>
          <a:stretch/>
        </p:blipFill>
        <p:spPr>
          <a:xfrm>
            <a:off x="457342" y="215007"/>
            <a:ext cx="1371601" cy="1275472"/>
          </a:xfrm>
          <a:prstGeom prst="rect">
            <a:avLst/>
          </a:prstGeom>
        </p:spPr>
      </p:pic>
      <p:sp>
        <p:nvSpPr>
          <p:cNvPr id="11" name="Rectangle 10"/>
          <p:cNvSpPr/>
          <p:nvPr/>
        </p:nvSpPr>
        <p:spPr>
          <a:xfrm>
            <a:off x="5718220" y="1096805"/>
            <a:ext cx="6273013" cy="2246769"/>
          </a:xfrm>
          <a:prstGeom prst="rect">
            <a:avLst/>
          </a:prstGeom>
        </p:spPr>
        <p:txBody>
          <a:bodyPr wrap="square">
            <a:spAutoFit/>
          </a:bodyPr>
          <a:lstStyle/>
          <a:p>
            <a:pPr algn="just" rtl="1"/>
            <a:r>
              <a:rPr lang="fa-IR" sz="2000" b="1" dirty="0">
                <a:cs typeface="Nazanin" panose="00000400000000000000" pitchFamily="2" charset="-78"/>
              </a:rPr>
              <a:t>تصفیه فاضلاب به روش </a:t>
            </a:r>
            <a:r>
              <a:rPr lang="en-US" sz="2000" b="1" dirty="0">
                <a:cs typeface="Nazanin" panose="00000400000000000000" pitchFamily="2" charset="-78"/>
              </a:rPr>
              <a:t>ASBR  </a:t>
            </a:r>
            <a:r>
              <a:rPr lang="fa-IR" sz="2000" b="1" dirty="0">
                <a:cs typeface="Nazanin" panose="00000400000000000000" pitchFamily="2" charset="-78"/>
              </a:rPr>
              <a:t>یک راكتور منقطع متوالي بي هوازي بعنوان يك فرآينـد رشـد معلق مورد توجه قرار گرفته است كه جداسازي جامـدات از مـايع و مرحلـه واكـنش در يـك محفظـه مشابه مي باشد. تصفیه فاضلاب به روش </a:t>
            </a:r>
            <a:r>
              <a:rPr lang="en-US" sz="2000" b="1" dirty="0">
                <a:cs typeface="Nazanin" panose="00000400000000000000" pitchFamily="2" charset="-78"/>
              </a:rPr>
              <a:t>ASBR  </a:t>
            </a:r>
            <a:r>
              <a:rPr lang="fa-IR" sz="2000" b="1" dirty="0">
                <a:cs typeface="Nazanin" panose="00000400000000000000" pitchFamily="2" charset="-78"/>
              </a:rPr>
              <a:t>خيلي شبيه به راكتور منقطع متـوالي هـوازي </a:t>
            </a:r>
            <a:r>
              <a:rPr lang="en-US" sz="2000" b="1" dirty="0" smtClean="0">
                <a:cs typeface="Nazanin" panose="00000400000000000000" pitchFamily="2" charset="-78"/>
              </a:rPr>
              <a:t>(SBRs</a:t>
            </a:r>
            <a:r>
              <a:rPr lang="en-US" sz="2000" b="1" dirty="0">
                <a:cs typeface="Nazanin" panose="00000400000000000000" pitchFamily="2" charset="-78"/>
              </a:rPr>
              <a:t>) </a:t>
            </a:r>
            <a:r>
              <a:rPr lang="fa-IR" sz="2000" b="1" dirty="0">
                <a:cs typeface="Nazanin" panose="00000400000000000000" pitchFamily="2" charset="-78"/>
              </a:rPr>
              <a:t>اسـت. موفقيت فرآيند </a:t>
            </a:r>
            <a:r>
              <a:rPr lang="en-US" sz="2000" b="1" dirty="0">
                <a:cs typeface="Nazanin" panose="00000400000000000000" pitchFamily="2" charset="-78"/>
              </a:rPr>
              <a:t>ASBR</a:t>
            </a:r>
            <a:r>
              <a:rPr lang="fa-IR" sz="2000" b="1" dirty="0">
                <a:cs typeface="Nazanin" panose="00000400000000000000" pitchFamily="2" charset="-78"/>
              </a:rPr>
              <a:t>همانند </a:t>
            </a:r>
            <a:r>
              <a:rPr lang="fa-IR" sz="2000" b="1" dirty="0" smtClean="0">
                <a:cs typeface="Nazanin" panose="00000400000000000000" pitchFamily="2" charset="-78"/>
              </a:rPr>
              <a:t>فرآيند </a:t>
            </a:r>
            <a:r>
              <a:rPr lang="fa-IR" sz="2000" b="1" dirty="0">
                <a:cs typeface="Nazanin" panose="00000400000000000000" pitchFamily="2" charset="-78"/>
              </a:rPr>
              <a:t>لايه لجن بي هوازي با جريـان رو بـه بـالا </a:t>
            </a:r>
            <a:r>
              <a:rPr lang="fa-IR" sz="2000" b="1" dirty="0" smtClean="0">
                <a:cs typeface="Nazanin" panose="00000400000000000000" pitchFamily="2" charset="-78"/>
              </a:rPr>
              <a:t>به </a:t>
            </a:r>
            <a:r>
              <a:rPr lang="fa-IR" sz="2000" b="1" dirty="0">
                <a:cs typeface="Nazanin" panose="00000400000000000000" pitchFamily="2" charset="-78"/>
              </a:rPr>
              <a:t>تشكيل يك لجن </a:t>
            </a:r>
            <a:r>
              <a:rPr lang="fa-IR" sz="2000" b="1" dirty="0" smtClean="0">
                <a:cs typeface="Nazanin" panose="00000400000000000000" pitchFamily="2" charset="-78"/>
              </a:rPr>
              <a:t>با </a:t>
            </a:r>
            <a:r>
              <a:rPr lang="fa-IR" sz="2000" b="1" dirty="0">
                <a:cs typeface="Nazanin" panose="00000400000000000000" pitchFamily="2" charset="-78"/>
              </a:rPr>
              <a:t>ته نشيني خوب بستگي دارد. </a:t>
            </a:r>
            <a:endParaRPr lang="en-US" sz="2000" b="1" dirty="0">
              <a:cs typeface="Nazanin" panose="00000400000000000000" pitchFamily="2" charset="-78"/>
            </a:endParaRPr>
          </a:p>
        </p:txBody>
      </p:sp>
      <p:sp>
        <p:nvSpPr>
          <p:cNvPr id="12" name="Rectangle 11"/>
          <p:cNvSpPr/>
          <p:nvPr/>
        </p:nvSpPr>
        <p:spPr>
          <a:xfrm>
            <a:off x="5718220" y="3549846"/>
            <a:ext cx="6273013" cy="2554545"/>
          </a:xfrm>
          <a:prstGeom prst="rect">
            <a:avLst/>
          </a:prstGeom>
        </p:spPr>
        <p:txBody>
          <a:bodyPr wrap="square">
            <a:spAutoFit/>
          </a:bodyPr>
          <a:lstStyle/>
          <a:p>
            <a:pPr algn="just"/>
            <a:r>
              <a:rPr lang="en-US" sz="2000" b="1" dirty="0"/>
              <a:t>Purification by the ASBR method of an anaerobic continuous batch reactor of a suspended growth process has been considered, which is the separation of solids from liquids and the reaction stage in a similar chamber. ASBR treatment is very similar to SBRs. The success of the ASBR process depends on the formation of a sludge with good settling, just like the anaerobic sludge layer process with upward flow.</a:t>
            </a:r>
          </a:p>
        </p:txBody>
      </p:sp>
      <p:pic>
        <p:nvPicPr>
          <p:cNvPr id="13" name="Picture 12" descr="C:\Users\Mr\Desktop\clear fox\سایت\one-chamber-sewage-treatment-plant.jpg"/>
          <p:cNvPicPr/>
          <p:nvPr/>
        </p:nvPicPr>
        <p:blipFill rotWithShape="1">
          <a:blip r:embed="rId5" cstate="print">
            <a:extLst>
              <a:ext uri="{28A0092B-C50C-407E-A947-70E740481C1C}">
                <a14:useLocalDpi xmlns:a14="http://schemas.microsoft.com/office/drawing/2010/main" val="0"/>
              </a:ext>
            </a:extLst>
          </a:blip>
          <a:srcRect l="8303" t="-1" r="4747" b="1495"/>
          <a:stretch/>
        </p:blipFill>
        <p:spPr bwMode="auto">
          <a:xfrm>
            <a:off x="1902919" y="1038896"/>
            <a:ext cx="3703684" cy="2889160"/>
          </a:xfrm>
          <a:prstGeom prst="rect">
            <a:avLst/>
          </a:prstGeom>
          <a:noFill/>
          <a:ln>
            <a:noFill/>
          </a:ln>
        </p:spPr>
      </p:pic>
      <p:pic>
        <p:nvPicPr>
          <p:cNvPr id="14" name="Picture 13" descr="C:\Users\Mr\Desktop\clear fox\سایت\ClearFox-Nature-6.jpg"/>
          <p:cNvPicPr/>
          <p:nvPr/>
        </p:nvPicPr>
        <p:blipFill rotWithShape="1">
          <a:blip r:embed="rId6" cstate="print">
            <a:extLst>
              <a:ext uri="{28A0092B-C50C-407E-A947-70E740481C1C}">
                <a14:useLocalDpi xmlns:a14="http://schemas.microsoft.com/office/drawing/2010/main" val="0"/>
              </a:ext>
            </a:extLst>
          </a:blip>
          <a:srcRect b="6595"/>
          <a:stretch/>
        </p:blipFill>
        <p:spPr bwMode="auto">
          <a:xfrm>
            <a:off x="128788" y="3670048"/>
            <a:ext cx="3755344" cy="3134289"/>
          </a:xfrm>
          <a:prstGeom prst="rect">
            <a:avLst/>
          </a:prstGeom>
          <a:noFill/>
          <a:ln>
            <a:noFill/>
          </a:ln>
        </p:spPr>
      </p:pic>
    </p:spTree>
    <p:extLst>
      <p:ext uri="{BB962C8B-B14F-4D97-AF65-F5344CB8AC3E}">
        <p14:creationId xmlns:p14="http://schemas.microsoft.com/office/powerpoint/2010/main" val="654730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4629</TotalTime>
  <Words>959</Words>
  <Application>Microsoft Office PowerPoint</Application>
  <PresentationFormat>Widescreen</PresentationFormat>
  <Paragraphs>40</Paragraphs>
  <Slides>12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맑은 고딕</vt:lpstr>
      <vt:lpstr>Arial</vt:lpstr>
      <vt:lpstr>B Nazanin</vt:lpstr>
      <vt:lpstr>Calibri</vt:lpstr>
      <vt:lpstr>Calibri Light</vt:lpstr>
      <vt:lpstr>Nazanin</vt:lpstr>
      <vt:lpstr>Shabnam</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mojdehi</dc:creator>
  <cp:lastModifiedBy>maryam mojdehi</cp:lastModifiedBy>
  <cp:revision>40</cp:revision>
  <dcterms:created xsi:type="dcterms:W3CDTF">2024-10-06T11:42:42Z</dcterms:created>
  <dcterms:modified xsi:type="dcterms:W3CDTF">2024-10-12T11:45:10Z</dcterms:modified>
</cp:coreProperties>
</file>